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athway Gothic One" charset="1" panose="02000506050000020004"/>
      <p:regular r:id="rId31"/>
    </p:embeddedFont>
    <p:embeddedFont>
      <p:font typeface="Barlow Condensed" charset="1" panose="00000506000000000000"/>
      <p:regular r:id="rId32"/>
    </p:embeddedFont>
    <p:embeddedFont>
      <p:font typeface="Bebas Neue" charset="1" panose="00000500000000000000"/>
      <p:regular r:id="rId34"/>
    </p:embeddedFont>
    <p:embeddedFont>
      <p:font typeface="Montserrat Bold" charset="1" panose="00000800000000000000"/>
      <p:regular r:id="rId35"/>
    </p:embeddedFont>
    <p:embeddedFont>
      <p:font typeface="Montserrat" charset="1" panose="00000500000000000000"/>
      <p:regular r:id="rId36"/>
    </p:embeddedFont>
    <p:embeddedFont>
      <p:font typeface="TT Rounds Condensed" charset="1" panose="02000506030000020003"/>
      <p:regular r:id="rId37"/>
    </p:embeddedFont>
    <p:embeddedFont>
      <p:font typeface="Arimo" charset="1" panose="020B0604020202020204"/>
      <p:regular r:id="rId38"/>
    </p:embeddedFont>
    <p:embeddedFont>
      <p:font typeface="Arimo Bold" charset="1" panose="020B07040202020202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6.xml" Type="http://schemas.openxmlformats.org/officeDocument/2006/relationships/notesSlide"/><Relationship Id="rId44" Target="notesSlides/notesSlide7.xml" Type="http://schemas.openxmlformats.org/officeDocument/2006/relationships/notesSlide"/><Relationship Id="rId45" Target="notesSlides/notesSlide8.xml" Type="http://schemas.openxmlformats.org/officeDocument/2006/relationships/notesSlide"/><Relationship Id="rId46" Target="notesSlides/notesSlide9.xml" Type="http://schemas.openxmlformats.org/officeDocument/2006/relationships/notesSlide"/><Relationship Id="rId47" Target="notesSlides/notesSlide10.xml" Type="http://schemas.openxmlformats.org/officeDocument/2006/relationships/notesSlide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Photo by Frank Septillion on Unsplash 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2" Target="../media/image65.png" Type="http://schemas.openxmlformats.org/officeDocument/2006/relationships/image"/><Relationship Id="rId3" Target="../media/image50.jpe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22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2.pn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2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15" Target="../media/image91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15" Target="../media/image92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15" Target="../media/image93.png" Type="http://schemas.openxmlformats.org/officeDocument/2006/relationships/image"/><Relationship Id="rId16" Target="../media/image94.png" Type="http://schemas.openxmlformats.org/officeDocument/2006/relationships/image"/><Relationship Id="rId17" Target="../media/image95.svg" Type="http://schemas.openxmlformats.org/officeDocument/2006/relationships/image"/><Relationship Id="rId18" Target="../media/image96.png" Type="http://schemas.openxmlformats.org/officeDocument/2006/relationships/image"/><Relationship Id="rId19" Target="../media/image97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98.png" Type="http://schemas.openxmlformats.org/officeDocument/2006/relationships/image"/><Relationship Id="rId21" Target="../media/image99.svg" Type="http://schemas.openxmlformats.org/officeDocument/2006/relationships/imag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15" Target="../media/image100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15" Target="../media/image101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72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06.png" Type="http://schemas.openxmlformats.org/officeDocument/2006/relationships/image"/><Relationship Id="rId4" Target="../media/image107.svg" Type="http://schemas.openxmlformats.org/officeDocument/2006/relationships/image"/><Relationship Id="rId5" Target="../media/image108.png" Type="http://schemas.openxmlformats.org/officeDocument/2006/relationships/image"/><Relationship Id="rId6" Target="../media/image109.svg" Type="http://schemas.openxmlformats.org/officeDocument/2006/relationships/image"/><Relationship Id="rId7" Target="../media/image110.png" Type="http://schemas.openxmlformats.org/officeDocument/2006/relationships/image"/><Relationship Id="rId8" Target="../media/image11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12.png" Type="http://schemas.openxmlformats.org/officeDocument/2006/relationships/image"/><Relationship Id="rId4" Target="../media/image11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50.jpe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49.jpeg" Type="http://schemas.openxmlformats.org/officeDocument/2006/relationships/image"/><Relationship Id="rId20" Target="../media/image58.svg" Type="http://schemas.openxmlformats.org/officeDocument/2006/relationships/image"/><Relationship Id="rId21" Target="../media/image59.png" Type="http://schemas.openxmlformats.org/officeDocument/2006/relationships/image"/><Relationship Id="rId22" Target="../media/image60.svg" Type="http://schemas.openxmlformats.org/officeDocument/2006/relationships/image"/><Relationship Id="rId23" Target="../media/image61.png" Type="http://schemas.openxmlformats.org/officeDocument/2006/relationships/image"/><Relationship Id="rId24" Target="../media/image62.svg" Type="http://schemas.openxmlformats.org/officeDocument/2006/relationships/image"/><Relationship Id="rId25" Target="../media/image63.png" Type="http://schemas.openxmlformats.org/officeDocument/2006/relationships/image"/><Relationship Id="rId26" Target="../media/image64.png" Type="http://schemas.openxmlformats.org/officeDocument/2006/relationships/image"/><Relationship Id="rId3" Target="../media/image2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65.pn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49.jpeg" Type="http://schemas.openxmlformats.org/officeDocument/2006/relationships/image"/><Relationship Id="rId20" Target="../media/image62.svg" Type="http://schemas.openxmlformats.org/officeDocument/2006/relationships/image"/><Relationship Id="rId21" Target="../media/image66.png" Type="http://schemas.openxmlformats.org/officeDocument/2006/relationships/image"/><Relationship Id="rId22" Target="../media/image67.png" Type="http://schemas.openxmlformats.org/officeDocument/2006/relationships/image"/><Relationship Id="rId3" Target="../media/image2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415" y="6808474"/>
            <a:ext cx="3054229" cy="4899653"/>
          </a:xfrm>
          <a:custGeom>
            <a:avLst/>
            <a:gdLst/>
            <a:ahLst/>
            <a:cxnLst/>
            <a:rect r="r" b="b" t="t" l="l"/>
            <a:pathLst>
              <a:path h="4899653" w="3054229">
                <a:moveTo>
                  <a:pt x="0" y="0"/>
                </a:moveTo>
                <a:lnTo>
                  <a:pt x="3054229" y="0"/>
                </a:lnTo>
                <a:lnTo>
                  <a:pt x="3054229" y="4899652"/>
                </a:lnTo>
                <a:lnTo>
                  <a:pt x="0" y="489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0553" y="-1081574"/>
            <a:ext cx="4640870" cy="7018128"/>
          </a:xfrm>
          <a:custGeom>
            <a:avLst/>
            <a:gdLst/>
            <a:ahLst/>
            <a:cxnLst/>
            <a:rect r="r" b="b" t="t" l="l"/>
            <a:pathLst>
              <a:path h="7018128" w="4640870">
                <a:moveTo>
                  <a:pt x="0" y="0"/>
                </a:moveTo>
                <a:lnTo>
                  <a:pt x="4640870" y="0"/>
                </a:lnTo>
                <a:lnTo>
                  <a:pt x="4640870" y="7018128"/>
                </a:lnTo>
                <a:lnTo>
                  <a:pt x="0" y="7018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37707" y="4895790"/>
            <a:ext cx="1915419" cy="2967550"/>
          </a:xfrm>
          <a:custGeom>
            <a:avLst/>
            <a:gdLst/>
            <a:ahLst/>
            <a:cxnLst/>
            <a:rect r="r" b="b" t="t" l="l"/>
            <a:pathLst>
              <a:path h="2967550" w="1915419">
                <a:moveTo>
                  <a:pt x="0" y="0"/>
                </a:moveTo>
                <a:lnTo>
                  <a:pt x="1915419" y="0"/>
                </a:lnTo>
                <a:lnTo>
                  <a:pt x="1915419" y="2967550"/>
                </a:lnTo>
                <a:lnTo>
                  <a:pt x="0" y="296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6729" y="4895790"/>
            <a:ext cx="8612279" cy="4974203"/>
          </a:xfrm>
          <a:custGeom>
            <a:avLst/>
            <a:gdLst/>
            <a:ahLst/>
            <a:cxnLst/>
            <a:rect r="r" b="b" t="t" l="l"/>
            <a:pathLst>
              <a:path h="4974203" w="8612279">
                <a:moveTo>
                  <a:pt x="0" y="0"/>
                </a:moveTo>
                <a:lnTo>
                  <a:pt x="8612279" y="0"/>
                </a:lnTo>
                <a:lnTo>
                  <a:pt x="8612279" y="4974203"/>
                </a:lnTo>
                <a:lnTo>
                  <a:pt x="0" y="4974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2577" y="1257300"/>
            <a:ext cx="13563993" cy="3638490"/>
            <a:chOff x="0" y="0"/>
            <a:chExt cx="18085325" cy="48513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3825"/>
              <a:ext cx="18085325" cy="3697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15"/>
                </a:lnSpc>
              </a:pPr>
              <a:r>
                <a:rPr lang="en-US" sz="11365" i="true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PREDICTING CUSTOMER CHURN IN SUBSCRIPTION SERVICES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8085325" cy="9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3036" y="242792"/>
            <a:ext cx="2947620" cy="560048"/>
          </a:xfrm>
          <a:custGeom>
            <a:avLst/>
            <a:gdLst/>
            <a:ahLst/>
            <a:cxnLst/>
            <a:rect r="r" b="b" t="t" l="l"/>
            <a:pathLst>
              <a:path h="560048" w="2947620">
                <a:moveTo>
                  <a:pt x="0" y="0"/>
                </a:moveTo>
                <a:lnTo>
                  <a:pt x="2947619" y="0"/>
                </a:lnTo>
                <a:lnTo>
                  <a:pt x="2947619" y="560048"/>
                </a:lnTo>
                <a:lnTo>
                  <a:pt x="0" y="560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00983" y="6484340"/>
            <a:ext cx="8045900" cy="139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4010" i="true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JAQUELINE VALLEJO      PAVITHRA VAIDYANATHAN</a:t>
            </a:r>
          </a:p>
          <a:p>
            <a:pPr algn="just">
              <a:lnSpc>
                <a:spcPts val="3569"/>
              </a:lnSpc>
            </a:pPr>
          </a:p>
          <a:p>
            <a:pPr algn="just">
              <a:lnSpc>
                <a:spcPts val="3569"/>
              </a:lnSpc>
            </a:pPr>
            <a:r>
              <a:rPr lang="en-US" sz="4010" i="true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PREETISH PARIKH             SAVITHA MURALI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42086" y="1275776"/>
            <a:ext cx="8277567" cy="60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6"/>
              </a:lnSpc>
            </a:pPr>
            <a:r>
              <a:rPr lang="en-US" sz="3532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DATA-DRIVEN APPROACH 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41" y="-49077"/>
            <a:ext cx="18287997" cy="10286998"/>
          </a:xfrm>
          <a:custGeom>
            <a:avLst/>
            <a:gdLst/>
            <a:ahLst/>
            <a:cxnLst/>
            <a:rect r="r" b="b" t="t" l="l"/>
            <a:pathLst>
              <a:path h="10286998" w="18287997">
                <a:moveTo>
                  <a:pt x="0" y="0"/>
                </a:moveTo>
                <a:lnTo>
                  <a:pt x="18287997" y="0"/>
                </a:lnTo>
                <a:lnTo>
                  <a:pt x="18287997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3318" y="-8041373"/>
            <a:ext cx="10901364" cy="4981112"/>
          </a:xfrm>
          <a:custGeom>
            <a:avLst/>
            <a:gdLst/>
            <a:ahLst/>
            <a:cxnLst/>
            <a:rect r="r" b="b" t="t" l="l"/>
            <a:pathLst>
              <a:path h="4981112" w="10901364">
                <a:moveTo>
                  <a:pt x="0" y="0"/>
                </a:moveTo>
                <a:lnTo>
                  <a:pt x="10901364" y="0"/>
                </a:lnTo>
                <a:lnTo>
                  <a:pt x="10901364" y="4981112"/>
                </a:lnTo>
                <a:lnTo>
                  <a:pt x="0" y="498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52" r="0" b="-1155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93316" y="-4955870"/>
            <a:ext cx="10901366" cy="1917379"/>
            <a:chOff x="0" y="0"/>
            <a:chExt cx="14535154" cy="2556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35150" cy="2556510"/>
            </a:xfrm>
            <a:custGeom>
              <a:avLst/>
              <a:gdLst/>
              <a:ahLst/>
              <a:cxnLst/>
              <a:rect r="r" b="b" t="t" l="l"/>
              <a:pathLst>
                <a:path h="2556510" w="14535150">
                  <a:moveTo>
                    <a:pt x="0" y="0"/>
                  </a:moveTo>
                  <a:lnTo>
                    <a:pt x="14535150" y="0"/>
                  </a:lnTo>
                  <a:lnTo>
                    <a:pt x="14535150" y="2556510"/>
                  </a:lnTo>
                  <a:lnTo>
                    <a:pt x="0" y="255651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10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162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866018" y="-7065644"/>
            <a:ext cx="457200" cy="457200"/>
            <a:chOff x="0" y="0"/>
            <a:chExt cx="6096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cubicBezTo>
                    <a:pt x="473075" y="0"/>
                    <a:pt x="609600" y="136525"/>
                    <a:pt x="609600" y="304800"/>
                  </a:cubicBezTo>
                  <a:cubicBezTo>
                    <a:pt x="609600" y="473075"/>
                    <a:pt x="473075" y="609600"/>
                    <a:pt x="304800" y="609600"/>
                  </a:cubicBezTo>
                  <a:cubicBezTo>
                    <a:pt x="136525" y="609600"/>
                    <a:pt x="0" y="473075"/>
                    <a:pt x="0" y="30480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68441" y="-6934678"/>
            <a:ext cx="251449" cy="206750"/>
            <a:chOff x="0" y="0"/>
            <a:chExt cx="335266" cy="2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280" cy="275717"/>
            </a:xfrm>
            <a:custGeom>
              <a:avLst/>
              <a:gdLst/>
              <a:ahLst/>
              <a:cxnLst/>
              <a:rect r="r" b="b" t="t" l="l"/>
              <a:pathLst>
                <a:path h="275717" w="335280">
                  <a:moveTo>
                    <a:pt x="0" y="29718"/>
                  </a:moveTo>
                  <a:cubicBezTo>
                    <a:pt x="0" y="13081"/>
                    <a:pt x="13716" y="0"/>
                    <a:pt x="30099" y="0"/>
                  </a:cubicBezTo>
                  <a:lnTo>
                    <a:pt x="305181" y="0"/>
                  </a:lnTo>
                  <a:lnTo>
                    <a:pt x="305181" y="12700"/>
                  </a:lnTo>
                  <a:lnTo>
                    <a:pt x="305181" y="0"/>
                  </a:lnTo>
                  <a:cubicBezTo>
                    <a:pt x="321564" y="0"/>
                    <a:pt x="335280" y="13081"/>
                    <a:pt x="335280" y="29718"/>
                  </a:cubicBezTo>
                  <a:lnTo>
                    <a:pt x="322580" y="29718"/>
                  </a:lnTo>
                  <a:lnTo>
                    <a:pt x="335280" y="29718"/>
                  </a:lnTo>
                  <a:lnTo>
                    <a:pt x="335280" y="245872"/>
                  </a:lnTo>
                  <a:lnTo>
                    <a:pt x="322580" y="245872"/>
                  </a:lnTo>
                  <a:lnTo>
                    <a:pt x="335280" y="245872"/>
                  </a:lnTo>
                  <a:cubicBezTo>
                    <a:pt x="335280" y="262509"/>
                    <a:pt x="321564" y="275590"/>
                    <a:pt x="305181" y="275590"/>
                  </a:cubicBezTo>
                  <a:lnTo>
                    <a:pt x="305181" y="262890"/>
                  </a:lnTo>
                  <a:lnTo>
                    <a:pt x="305181" y="275590"/>
                  </a:lnTo>
                  <a:lnTo>
                    <a:pt x="30099" y="275590"/>
                  </a:lnTo>
                  <a:lnTo>
                    <a:pt x="30099" y="262890"/>
                  </a:lnTo>
                  <a:lnTo>
                    <a:pt x="30099" y="275590"/>
                  </a:lnTo>
                  <a:cubicBezTo>
                    <a:pt x="13716" y="275717"/>
                    <a:pt x="0" y="262509"/>
                    <a:pt x="0" y="245872"/>
                  </a:cubicBezTo>
                  <a:lnTo>
                    <a:pt x="0" y="29718"/>
                  </a:lnTo>
                  <a:lnTo>
                    <a:pt x="12700" y="29718"/>
                  </a:lnTo>
                  <a:lnTo>
                    <a:pt x="0" y="29718"/>
                  </a:lnTo>
                  <a:moveTo>
                    <a:pt x="25400" y="29718"/>
                  </a:moveTo>
                  <a:lnTo>
                    <a:pt x="25400" y="245872"/>
                  </a:lnTo>
                  <a:lnTo>
                    <a:pt x="12700" y="245872"/>
                  </a:lnTo>
                  <a:lnTo>
                    <a:pt x="25400" y="245872"/>
                  </a:lnTo>
                  <a:cubicBezTo>
                    <a:pt x="25400" y="248031"/>
                    <a:pt x="27305" y="250190"/>
                    <a:pt x="30099" y="250190"/>
                  </a:cubicBezTo>
                  <a:lnTo>
                    <a:pt x="305181" y="250190"/>
                  </a:lnTo>
                  <a:cubicBezTo>
                    <a:pt x="307975" y="250190"/>
                    <a:pt x="309880" y="248031"/>
                    <a:pt x="309880" y="245872"/>
                  </a:cubicBezTo>
                  <a:lnTo>
                    <a:pt x="309880" y="29718"/>
                  </a:lnTo>
                  <a:cubicBezTo>
                    <a:pt x="309880" y="27559"/>
                    <a:pt x="307975" y="25400"/>
                    <a:pt x="305181" y="25400"/>
                  </a:cubicBezTo>
                  <a:lnTo>
                    <a:pt x="30099" y="25400"/>
                  </a:lnTo>
                  <a:lnTo>
                    <a:pt x="30099" y="12700"/>
                  </a:lnTo>
                  <a:lnTo>
                    <a:pt x="30099" y="25400"/>
                  </a:lnTo>
                  <a:cubicBezTo>
                    <a:pt x="27305" y="25400"/>
                    <a:pt x="25400" y="27559"/>
                    <a:pt x="25400" y="297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01643" y="-6895191"/>
            <a:ext cx="232399" cy="200433"/>
            <a:chOff x="0" y="0"/>
            <a:chExt cx="309866" cy="2672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9753" cy="267208"/>
            </a:xfrm>
            <a:custGeom>
              <a:avLst/>
              <a:gdLst/>
              <a:ahLst/>
              <a:cxnLst/>
              <a:rect r="r" b="b" t="t" l="l"/>
              <a:pathLst>
                <a:path h="267208" w="309753">
                  <a:moveTo>
                    <a:pt x="0" y="18161"/>
                  </a:moveTo>
                  <a:cubicBezTo>
                    <a:pt x="0" y="8128"/>
                    <a:pt x="8128" y="0"/>
                    <a:pt x="18161" y="0"/>
                  </a:cubicBezTo>
                  <a:lnTo>
                    <a:pt x="291592" y="0"/>
                  </a:lnTo>
                  <a:cubicBezTo>
                    <a:pt x="301625" y="0"/>
                    <a:pt x="309753" y="8128"/>
                    <a:pt x="309753" y="18161"/>
                  </a:cubicBezTo>
                  <a:lnTo>
                    <a:pt x="309753" y="249047"/>
                  </a:lnTo>
                  <a:cubicBezTo>
                    <a:pt x="309753" y="259080"/>
                    <a:pt x="301625" y="267208"/>
                    <a:pt x="291592" y="267208"/>
                  </a:cubicBezTo>
                  <a:lnTo>
                    <a:pt x="18161" y="267208"/>
                  </a:lnTo>
                  <a:cubicBezTo>
                    <a:pt x="8128" y="267208"/>
                    <a:pt x="0" y="259080"/>
                    <a:pt x="0" y="249047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12" id="12" descr="Wi-Fi with solid fill"/>
          <p:cNvSpPr/>
          <p:nvPr/>
        </p:nvSpPr>
        <p:spPr>
          <a:xfrm flipH="false" flipV="false" rot="2700000">
            <a:off x="13865859" y="-6932790"/>
            <a:ext cx="309831" cy="309831"/>
          </a:xfrm>
          <a:custGeom>
            <a:avLst/>
            <a:gdLst/>
            <a:ahLst/>
            <a:cxnLst/>
            <a:rect r="r" b="b" t="t" l="l"/>
            <a:pathLst>
              <a:path h="309831" w="309831">
                <a:moveTo>
                  <a:pt x="0" y="0"/>
                </a:moveTo>
                <a:lnTo>
                  <a:pt x="309831" y="0"/>
                </a:lnTo>
                <a:lnTo>
                  <a:pt x="309831" y="309831"/>
                </a:lnTo>
                <a:lnTo>
                  <a:pt x="0" y="309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31236" y="-7786397"/>
            <a:ext cx="525860" cy="525860"/>
          </a:xfrm>
          <a:custGeom>
            <a:avLst/>
            <a:gdLst/>
            <a:ahLst/>
            <a:cxnLst/>
            <a:rect r="r" b="b" t="t" l="l"/>
            <a:pathLst>
              <a:path h="525860" w="525860">
                <a:moveTo>
                  <a:pt x="0" y="0"/>
                </a:moveTo>
                <a:lnTo>
                  <a:pt x="525860" y="0"/>
                </a:lnTo>
                <a:lnTo>
                  <a:pt x="525860" y="525860"/>
                </a:lnTo>
                <a:lnTo>
                  <a:pt x="0" y="525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Netflix, โลโก้ ไอคอน ใน Vector Logo"/>
          <p:cNvSpPr/>
          <p:nvPr/>
        </p:nvSpPr>
        <p:spPr>
          <a:xfrm flipH="false" flipV="false" rot="0">
            <a:off x="4574404" y="-4021245"/>
            <a:ext cx="310424" cy="310423"/>
          </a:xfrm>
          <a:custGeom>
            <a:avLst/>
            <a:gdLst/>
            <a:ahLst/>
            <a:cxnLst/>
            <a:rect r="r" b="b" t="t" l="l"/>
            <a:pathLst>
              <a:path h="310423" w="310424">
                <a:moveTo>
                  <a:pt x="0" y="0"/>
                </a:moveTo>
                <a:lnTo>
                  <a:pt x="310424" y="0"/>
                </a:lnTo>
                <a:lnTo>
                  <a:pt x="310424" y="310423"/>
                </a:lnTo>
                <a:lnTo>
                  <a:pt x="0" y="310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574404" y="-1592342"/>
            <a:ext cx="4562452" cy="548640"/>
            <a:chOff x="0" y="0"/>
            <a:chExt cx="6083270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3300" cy="731520"/>
            </a:xfrm>
            <a:custGeom>
              <a:avLst/>
              <a:gdLst/>
              <a:ahLst/>
              <a:cxnLst/>
              <a:rect r="r" b="b" t="t" l="l"/>
              <a:pathLst>
                <a:path h="731520" w="60833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5995670" y="0"/>
                  </a:lnTo>
                  <a:cubicBezTo>
                    <a:pt x="6044057" y="0"/>
                    <a:pt x="6083300" y="39243"/>
                    <a:pt x="6083300" y="87630"/>
                  </a:cubicBezTo>
                  <a:lnTo>
                    <a:pt x="6083300" y="643890"/>
                  </a:lnTo>
                  <a:cubicBezTo>
                    <a:pt x="6083300" y="692277"/>
                    <a:pt x="6044057" y="731520"/>
                    <a:pt x="59956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823969" y="-1514634"/>
            <a:ext cx="2230960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Download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021813" y="-1432911"/>
            <a:ext cx="128769" cy="185502"/>
            <a:chOff x="0" y="0"/>
            <a:chExt cx="171692" cy="247336"/>
          </a:xfrm>
        </p:grpSpPr>
        <p:sp>
          <p:nvSpPr>
            <p:cNvPr name="Freeform 19" id="19" descr="Arrow Down with solid fill"/>
            <p:cNvSpPr/>
            <p:nvPr/>
          </p:nvSpPr>
          <p:spPr>
            <a:xfrm flipH="false" flipV="false" rot="0">
              <a:off x="-1397" y="0"/>
              <a:ext cx="174625" cy="248920"/>
            </a:xfrm>
            <a:custGeom>
              <a:avLst/>
              <a:gdLst/>
              <a:ahLst/>
              <a:cxnLst/>
              <a:rect r="r" b="b" t="t" l="l"/>
              <a:pathLst>
                <a:path h="248920" w="174625">
                  <a:moveTo>
                    <a:pt x="72009" y="0"/>
                  </a:moveTo>
                  <a:lnTo>
                    <a:pt x="102362" y="0"/>
                  </a:lnTo>
                  <a:lnTo>
                    <a:pt x="102362" y="195834"/>
                  </a:lnTo>
                  <a:lnTo>
                    <a:pt x="147320" y="150876"/>
                  </a:lnTo>
                  <a:cubicBezTo>
                    <a:pt x="147447" y="150749"/>
                    <a:pt x="147701" y="150495"/>
                    <a:pt x="147828" y="150368"/>
                  </a:cubicBezTo>
                  <a:cubicBezTo>
                    <a:pt x="153670" y="144780"/>
                    <a:pt x="162941" y="145034"/>
                    <a:pt x="168529" y="150876"/>
                  </a:cubicBezTo>
                  <a:cubicBezTo>
                    <a:pt x="168656" y="151003"/>
                    <a:pt x="168910" y="151257"/>
                    <a:pt x="169037" y="151384"/>
                  </a:cubicBezTo>
                  <a:cubicBezTo>
                    <a:pt x="174625" y="157226"/>
                    <a:pt x="174371" y="166497"/>
                    <a:pt x="168529" y="172085"/>
                  </a:cubicBezTo>
                  <a:lnTo>
                    <a:pt x="97790" y="242824"/>
                  </a:lnTo>
                  <a:cubicBezTo>
                    <a:pt x="97663" y="242951"/>
                    <a:pt x="97409" y="243205"/>
                    <a:pt x="97282" y="243332"/>
                  </a:cubicBezTo>
                  <a:cubicBezTo>
                    <a:pt x="91440" y="248920"/>
                    <a:pt x="82169" y="248666"/>
                    <a:pt x="76581" y="242824"/>
                  </a:cubicBezTo>
                  <a:lnTo>
                    <a:pt x="5842" y="172085"/>
                  </a:lnTo>
                  <a:cubicBezTo>
                    <a:pt x="0" y="166243"/>
                    <a:pt x="0" y="156718"/>
                    <a:pt x="5842" y="150876"/>
                  </a:cubicBezTo>
                  <a:cubicBezTo>
                    <a:pt x="11684" y="145034"/>
                    <a:pt x="21209" y="145034"/>
                    <a:pt x="27051" y="150876"/>
                  </a:cubicBezTo>
                  <a:lnTo>
                    <a:pt x="72009" y="1958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0" id="20"/>
          <p:cNvSpPr/>
          <p:nvPr/>
        </p:nvSpPr>
        <p:spPr>
          <a:xfrm rot="470502">
            <a:off x="6005913" y="-1216690"/>
            <a:ext cx="1605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4574404" y="-2307736"/>
            <a:ext cx="4562452" cy="548640"/>
            <a:chOff x="0" y="0"/>
            <a:chExt cx="6083270" cy="7315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83300" cy="731520"/>
            </a:xfrm>
            <a:custGeom>
              <a:avLst/>
              <a:gdLst/>
              <a:ahLst/>
              <a:cxnLst/>
              <a:rect r="r" b="b" t="t" l="l"/>
              <a:pathLst>
                <a:path h="731520" w="60833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5995670" y="0"/>
                  </a:lnTo>
                  <a:cubicBezTo>
                    <a:pt x="6044057" y="0"/>
                    <a:pt x="6083300" y="39243"/>
                    <a:pt x="6083300" y="87630"/>
                  </a:cubicBezTo>
                  <a:lnTo>
                    <a:pt x="6083300" y="643890"/>
                  </a:lnTo>
                  <a:cubicBezTo>
                    <a:pt x="6083300" y="692277"/>
                    <a:pt x="6044057" y="731520"/>
                    <a:pt x="59956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510149" y="-2228922"/>
            <a:ext cx="868128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24" id="24"/>
          <p:cNvGrpSpPr/>
          <p:nvPr/>
        </p:nvGrpSpPr>
        <p:grpSpPr>
          <a:xfrm rot="5400000">
            <a:off x="6319984" y="-2152011"/>
            <a:ext cx="238318" cy="205448"/>
            <a:chOff x="0" y="0"/>
            <a:chExt cx="317758" cy="2739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AutoShape 26" id="26"/>
          <p:cNvSpPr/>
          <p:nvPr/>
        </p:nvSpPr>
        <p:spPr>
          <a:xfrm rot="3579">
            <a:off x="4569640" y="3529390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4564879" y="3749253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9"/>
                </a:lnTo>
                <a:lnTo>
                  <a:pt x="0" y="13542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rot="586944">
            <a:off x="13680010" y="4362844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3579">
            <a:off x="4569640" y="5725683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4564879" y="5945546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8"/>
                </a:lnTo>
                <a:lnTo>
                  <a:pt x="0" y="13542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 rot="586944">
            <a:off x="13680010" y="6559137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3579">
            <a:off x="4569640" y="7889547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1731407" y="1231338"/>
            <a:ext cx="5726550" cy="6032988"/>
          </a:xfrm>
          <a:custGeom>
            <a:avLst/>
            <a:gdLst/>
            <a:ahLst/>
            <a:cxnLst/>
            <a:rect r="r" b="b" t="t" l="l"/>
            <a:pathLst>
              <a:path h="6032988" w="5726550">
                <a:moveTo>
                  <a:pt x="0" y="0"/>
                </a:moveTo>
                <a:lnTo>
                  <a:pt x="5726550" y="0"/>
                </a:lnTo>
                <a:lnTo>
                  <a:pt x="5726550" y="6032988"/>
                </a:lnTo>
                <a:lnTo>
                  <a:pt x="0" y="60329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85393" y="1218028"/>
            <a:ext cx="9956293" cy="6420899"/>
          </a:xfrm>
          <a:custGeom>
            <a:avLst/>
            <a:gdLst/>
            <a:ahLst/>
            <a:cxnLst/>
            <a:rect r="r" b="b" t="t" l="l"/>
            <a:pathLst>
              <a:path h="6420899" w="9956293">
                <a:moveTo>
                  <a:pt x="0" y="0"/>
                </a:moveTo>
                <a:lnTo>
                  <a:pt x="9956294" y="0"/>
                </a:lnTo>
                <a:lnTo>
                  <a:pt x="9956294" y="6420899"/>
                </a:lnTo>
                <a:lnTo>
                  <a:pt x="0" y="64208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524466" y="-3370386"/>
            <a:ext cx="5699670" cy="9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Add Your Title Here</a:t>
            </a:r>
          </a:p>
          <a:p>
            <a:pPr algn="l">
              <a:lnSpc>
                <a:spcPts val="3750"/>
              </a:lnSpc>
            </a:pPr>
            <a:r>
              <a:rPr lang="en-US" sz="4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89822" y="-4034187"/>
            <a:ext cx="2886348" cy="34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>
                    <a:alpha val="49804"/>
                  </a:srgbClr>
                </a:solidFill>
                <a:latin typeface="Arimo"/>
                <a:ea typeface="Arimo"/>
                <a:cs typeface="Arimo"/>
                <a:sym typeface="Arimo"/>
              </a:rPr>
              <a:t>slideative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66273" y="-922935"/>
            <a:ext cx="4723785" cy="8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</a:t>
            </a:r>
          </a:p>
          <a:p>
            <a:pPr algn="l">
              <a:lnSpc>
                <a:spcPts val="3000"/>
              </a:lnSpc>
            </a:pPr>
            <a:r>
              <a:rPr lang="en-US" sz="1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15154" y="-2395532"/>
            <a:ext cx="4495936" cy="145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22489" y="3868081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022489" y="6064374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2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6737" y="2748040"/>
            <a:ext cx="10614526" cy="4830638"/>
          </a:xfrm>
          <a:custGeom>
            <a:avLst/>
            <a:gdLst/>
            <a:ahLst/>
            <a:cxnLst/>
            <a:rect r="r" b="b" t="t" l="l"/>
            <a:pathLst>
              <a:path h="4830638" w="10614526">
                <a:moveTo>
                  <a:pt x="0" y="0"/>
                </a:moveTo>
                <a:lnTo>
                  <a:pt x="10614526" y="0"/>
                </a:lnTo>
                <a:lnTo>
                  <a:pt x="10614526" y="4830638"/>
                </a:lnTo>
                <a:lnTo>
                  <a:pt x="0" y="483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44" r="0" b="-4522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07573" y="1334555"/>
            <a:ext cx="15469899" cy="7617889"/>
          </a:xfrm>
          <a:custGeom>
            <a:avLst/>
            <a:gdLst/>
            <a:ahLst/>
            <a:cxnLst/>
            <a:rect r="r" b="b" t="t" l="l"/>
            <a:pathLst>
              <a:path h="7617889" w="15469899">
                <a:moveTo>
                  <a:pt x="0" y="0"/>
                </a:moveTo>
                <a:lnTo>
                  <a:pt x="15469899" y="0"/>
                </a:lnTo>
                <a:lnTo>
                  <a:pt x="15469899" y="7617890"/>
                </a:lnTo>
                <a:lnTo>
                  <a:pt x="0" y="761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360" t="0" r="-160305" b="-3965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9937" y="467749"/>
            <a:ext cx="11550226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165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626 Million Active Users Worldwide</a:t>
            </a:r>
          </a:p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14595078" y="-388450"/>
            <a:ext cx="1718841" cy="4618305"/>
            <a:chOff x="0" y="0"/>
            <a:chExt cx="2291788" cy="61577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1842" cy="6157722"/>
            </a:xfrm>
            <a:custGeom>
              <a:avLst/>
              <a:gdLst/>
              <a:ahLst/>
              <a:cxnLst/>
              <a:rect r="r" b="b" t="t" l="l"/>
              <a:pathLst>
                <a:path h="6157722" w="2291842">
                  <a:moveTo>
                    <a:pt x="0" y="0"/>
                  </a:moveTo>
                  <a:lnTo>
                    <a:pt x="1909826" y="0"/>
                  </a:lnTo>
                  <a:cubicBezTo>
                    <a:pt x="2120773" y="0"/>
                    <a:pt x="2291842" y="171069"/>
                    <a:pt x="2291842" y="382016"/>
                  </a:cubicBezTo>
                  <a:lnTo>
                    <a:pt x="2291842" y="6157722"/>
                  </a:lnTo>
                  <a:lnTo>
                    <a:pt x="0" y="6157722"/>
                  </a:lnTo>
                  <a:close/>
                </a:path>
              </a:pathLst>
            </a:custGeom>
            <a:solidFill>
              <a:srgbClr val="0C0D0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914310" y="3384866"/>
            <a:ext cx="544570" cy="654059"/>
          </a:xfrm>
          <a:custGeom>
            <a:avLst/>
            <a:gdLst/>
            <a:ahLst/>
            <a:cxnLst/>
            <a:rect r="r" b="b" t="t" l="l"/>
            <a:pathLst>
              <a:path h="654059" w="544570">
                <a:moveTo>
                  <a:pt x="0" y="0"/>
                </a:moveTo>
                <a:lnTo>
                  <a:pt x="544570" y="0"/>
                </a:lnTo>
                <a:lnTo>
                  <a:pt x="544570" y="654059"/>
                </a:lnTo>
                <a:lnTo>
                  <a:pt x="0" y="654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93018" y="3384866"/>
            <a:ext cx="544570" cy="654059"/>
          </a:xfrm>
          <a:custGeom>
            <a:avLst/>
            <a:gdLst/>
            <a:ahLst/>
            <a:cxnLst/>
            <a:rect r="r" b="b" t="t" l="l"/>
            <a:pathLst>
              <a:path h="654059" w="544570">
                <a:moveTo>
                  <a:pt x="0" y="0"/>
                </a:moveTo>
                <a:lnTo>
                  <a:pt x="544570" y="0"/>
                </a:lnTo>
                <a:lnTo>
                  <a:pt x="544570" y="654059"/>
                </a:lnTo>
                <a:lnTo>
                  <a:pt x="0" y="654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177525" y="3317940"/>
            <a:ext cx="9525" cy="797433"/>
          </a:xfrm>
          <a:prstGeom prst="line">
            <a:avLst/>
          </a:prstGeom>
          <a:ln cap="rnd" w="9525">
            <a:solidFill>
              <a:srgbClr val="1DB9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688681" y="3317940"/>
            <a:ext cx="9525" cy="797433"/>
          </a:xfrm>
          <a:prstGeom prst="line">
            <a:avLst/>
          </a:prstGeom>
          <a:ln cap="rnd" w="9525">
            <a:solidFill>
              <a:srgbClr val="1DB9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393018" y="9784928"/>
            <a:ext cx="10657522" cy="4762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697818" y="4585430"/>
            <a:ext cx="7404001" cy="4785161"/>
          </a:xfrm>
          <a:custGeom>
            <a:avLst/>
            <a:gdLst/>
            <a:ahLst/>
            <a:cxnLst/>
            <a:rect r="r" b="b" t="t" l="l"/>
            <a:pathLst>
              <a:path h="4785161" w="7404001">
                <a:moveTo>
                  <a:pt x="0" y="0"/>
                </a:moveTo>
                <a:lnTo>
                  <a:pt x="7404002" y="0"/>
                </a:lnTo>
                <a:lnTo>
                  <a:pt x="7404002" y="4785161"/>
                </a:lnTo>
                <a:lnTo>
                  <a:pt x="0" y="4785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488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28044" y="1667899"/>
            <a:ext cx="594000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as of Q2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50618" y="3159941"/>
            <a:ext cx="527124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715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(31%)  </a:t>
            </a:r>
          </a:p>
          <a:p>
            <a:pPr algn="l">
              <a:lnSpc>
                <a:spcPts val="3258"/>
              </a:lnSpc>
            </a:pP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Apple Music (15%) </a:t>
            </a:r>
          </a:p>
          <a:p>
            <a:pPr algn="l">
              <a:lnSpc>
                <a:spcPts val="3258"/>
              </a:lnSpc>
            </a:pP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Amazon Music (13%)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50618" y="2696062"/>
            <a:ext cx="527124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71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Global Music Streaming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27677" y="2665823"/>
            <a:ext cx="527124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71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Top Competitors: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95411" y="3159941"/>
            <a:ext cx="527124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Apple Music </a:t>
            </a:r>
          </a:p>
          <a:p>
            <a:pPr algn="l">
              <a:lnSpc>
                <a:spcPts val="3258"/>
              </a:lnSpc>
            </a:pP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Amazon Music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97818" y="9330586"/>
            <a:ext cx="527124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8"/>
              </a:lnSpc>
            </a:pPr>
            <a:r>
              <a:rPr lang="en-US" sz="27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Source: Statista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0664" y="2592101"/>
            <a:ext cx="3164260" cy="505495"/>
            <a:chOff x="0" y="0"/>
            <a:chExt cx="4219013" cy="673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9004" cy="673968"/>
            </a:xfrm>
            <a:custGeom>
              <a:avLst/>
              <a:gdLst/>
              <a:ahLst/>
              <a:cxnLst/>
              <a:rect r="r" b="b" t="t" l="l"/>
              <a:pathLst>
                <a:path h="673968" w="4219004">
                  <a:moveTo>
                    <a:pt x="0" y="112328"/>
                  </a:moveTo>
                  <a:cubicBezTo>
                    <a:pt x="0" y="50273"/>
                    <a:pt x="50273" y="0"/>
                    <a:pt x="112328" y="0"/>
                  </a:cubicBezTo>
                  <a:lnTo>
                    <a:pt x="4106676" y="0"/>
                  </a:lnTo>
                  <a:cubicBezTo>
                    <a:pt x="4168731" y="0"/>
                    <a:pt x="4219004" y="50273"/>
                    <a:pt x="4219004" y="112328"/>
                  </a:cubicBezTo>
                  <a:lnTo>
                    <a:pt x="4219004" y="561640"/>
                  </a:lnTo>
                  <a:cubicBezTo>
                    <a:pt x="4219004" y="623694"/>
                    <a:pt x="4168731" y="673968"/>
                    <a:pt x="4106676" y="673968"/>
                  </a:cubicBezTo>
                  <a:lnTo>
                    <a:pt x="112328" y="673968"/>
                  </a:lnTo>
                  <a:cubicBezTo>
                    <a:pt x="50273" y="673968"/>
                    <a:pt x="0" y="623694"/>
                    <a:pt x="0" y="5616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219013" cy="683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Spotify Customer Base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29288"/>
            <a:ext cx="3145357" cy="4374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3279" y="1966412"/>
            <a:ext cx="366429" cy="320420"/>
          </a:xfrm>
          <a:custGeom>
            <a:avLst/>
            <a:gdLst/>
            <a:ahLst/>
            <a:cxnLst/>
            <a:rect r="r" b="b" t="t" l="l"/>
            <a:pathLst>
              <a:path h="320420" w="366429">
                <a:moveTo>
                  <a:pt x="0" y="0"/>
                </a:moveTo>
                <a:lnTo>
                  <a:pt x="366429" y="0"/>
                </a:lnTo>
                <a:lnTo>
                  <a:pt x="366429" y="320420"/>
                </a:lnTo>
                <a:lnTo>
                  <a:pt x="0" y="32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7516" y="2689592"/>
            <a:ext cx="337954" cy="309542"/>
          </a:xfrm>
          <a:custGeom>
            <a:avLst/>
            <a:gdLst/>
            <a:ahLst/>
            <a:cxnLst/>
            <a:rect r="r" b="b" t="t" l="l"/>
            <a:pathLst>
              <a:path h="309542" w="337954">
                <a:moveTo>
                  <a:pt x="0" y="0"/>
                </a:moveTo>
                <a:lnTo>
                  <a:pt x="337954" y="0"/>
                </a:lnTo>
                <a:lnTo>
                  <a:pt x="337954" y="309542"/>
                </a:lnTo>
                <a:lnTo>
                  <a:pt x="0" y="309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4053" y="3407173"/>
            <a:ext cx="324880" cy="309865"/>
          </a:xfrm>
          <a:custGeom>
            <a:avLst/>
            <a:gdLst/>
            <a:ahLst/>
            <a:cxnLst/>
            <a:rect r="r" b="b" t="t" l="l"/>
            <a:pathLst>
              <a:path h="309865" w="324880">
                <a:moveTo>
                  <a:pt x="0" y="0"/>
                </a:moveTo>
                <a:lnTo>
                  <a:pt x="324880" y="0"/>
                </a:lnTo>
                <a:lnTo>
                  <a:pt x="324880" y="309865"/>
                </a:lnTo>
                <a:lnTo>
                  <a:pt x="0" y="3098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29288"/>
            <a:ext cx="3145357" cy="437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8207" y="4313810"/>
            <a:ext cx="356570" cy="356570"/>
          </a:xfrm>
          <a:custGeom>
            <a:avLst/>
            <a:gdLst/>
            <a:ahLst/>
            <a:cxnLst/>
            <a:rect r="r" b="b" t="t" l="l"/>
            <a:pathLst>
              <a:path h="356570" w="356570">
                <a:moveTo>
                  <a:pt x="0" y="0"/>
                </a:moveTo>
                <a:lnTo>
                  <a:pt x="356570" y="0"/>
                </a:lnTo>
                <a:lnTo>
                  <a:pt x="356570" y="356570"/>
                </a:lnTo>
                <a:lnTo>
                  <a:pt x="0" y="35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5964" y="5014114"/>
            <a:ext cx="274362" cy="391446"/>
          </a:xfrm>
          <a:custGeom>
            <a:avLst/>
            <a:gdLst/>
            <a:ahLst/>
            <a:cxnLst/>
            <a:rect r="r" b="b" t="t" l="l"/>
            <a:pathLst>
              <a:path h="391446" w="274362">
                <a:moveTo>
                  <a:pt x="0" y="0"/>
                </a:moveTo>
                <a:lnTo>
                  <a:pt x="274363" y="0"/>
                </a:lnTo>
                <a:lnTo>
                  <a:pt x="274363" y="391446"/>
                </a:lnTo>
                <a:lnTo>
                  <a:pt x="0" y="3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9614" y="5760700"/>
            <a:ext cx="333758" cy="333758"/>
          </a:xfrm>
          <a:custGeom>
            <a:avLst/>
            <a:gdLst/>
            <a:ahLst/>
            <a:cxnLst/>
            <a:rect r="r" b="b" t="t" l="l"/>
            <a:pathLst>
              <a:path h="333758" w="333758">
                <a:moveTo>
                  <a:pt x="0" y="0"/>
                </a:moveTo>
                <a:lnTo>
                  <a:pt x="333758" y="0"/>
                </a:lnTo>
                <a:lnTo>
                  <a:pt x="333758" y="333758"/>
                </a:lnTo>
                <a:lnTo>
                  <a:pt x="0" y="3337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16721" y="3364421"/>
            <a:ext cx="9826560" cy="6543346"/>
          </a:xfrm>
          <a:custGeom>
            <a:avLst/>
            <a:gdLst/>
            <a:ahLst/>
            <a:cxnLst/>
            <a:rect r="r" b="b" t="t" l="l"/>
            <a:pathLst>
              <a:path h="6543346" w="9826560">
                <a:moveTo>
                  <a:pt x="0" y="0"/>
                </a:moveTo>
                <a:lnTo>
                  <a:pt x="9826560" y="0"/>
                </a:lnTo>
                <a:lnTo>
                  <a:pt x="9826560" y="6543345"/>
                </a:lnTo>
                <a:lnTo>
                  <a:pt x="0" y="65433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779" r="0" b="-77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6216" y="609090"/>
            <a:ext cx="2695305" cy="51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3306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582" y="1963225"/>
            <a:ext cx="2852139" cy="3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0664" y="3375987"/>
            <a:ext cx="3164260" cy="3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9339" y="4328635"/>
            <a:ext cx="3353416" cy="3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Listening Devices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051" y="4995064"/>
            <a:ext cx="2452054" cy="3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9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Listening Frequency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024" y="556468"/>
            <a:ext cx="1257395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3"/>
              </a:lnSpc>
            </a:pPr>
            <a:r>
              <a:rPr lang="en-US" sz="574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Customers aged </a:t>
            </a:r>
            <a:r>
              <a:rPr lang="en-US" sz="5744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20-35</a:t>
            </a:r>
            <a:r>
              <a:rPr lang="en-US" sz="5744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are the most engaged demographic, with the </a:t>
            </a:r>
            <a:r>
              <a:rPr lang="en-US" sz="5744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highest retention potential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4656" y="5711657"/>
            <a:ext cx="2433174" cy="58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Churn Analysis</a:t>
            </a:r>
          </a:p>
          <a:p>
            <a:pPr algn="l">
              <a:lnSpc>
                <a:spcPts val="229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4656" y="3288714"/>
            <a:ext cx="3606482" cy="501603"/>
            <a:chOff x="0" y="0"/>
            <a:chExt cx="4808643" cy="668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8633" cy="668778"/>
            </a:xfrm>
            <a:custGeom>
              <a:avLst/>
              <a:gdLst/>
              <a:ahLst/>
              <a:cxnLst/>
              <a:rect r="r" b="b" t="t" l="l"/>
              <a:pathLst>
                <a:path h="668778" w="4808633">
                  <a:moveTo>
                    <a:pt x="0" y="111463"/>
                  </a:moveTo>
                  <a:cubicBezTo>
                    <a:pt x="0" y="49886"/>
                    <a:pt x="57299" y="0"/>
                    <a:pt x="128026" y="0"/>
                  </a:cubicBezTo>
                  <a:lnTo>
                    <a:pt x="4680606" y="0"/>
                  </a:lnTo>
                  <a:cubicBezTo>
                    <a:pt x="4751333" y="0"/>
                    <a:pt x="4808633" y="49886"/>
                    <a:pt x="4808633" y="111463"/>
                  </a:cubicBezTo>
                  <a:lnTo>
                    <a:pt x="4808633" y="557315"/>
                  </a:lnTo>
                  <a:cubicBezTo>
                    <a:pt x="4808633" y="618892"/>
                    <a:pt x="4751333" y="668778"/>
                    <a:pt x="4680606" y="668778"/>
                  </a:cubicBezTo>
                  <a:lnTo>
                    <a:pt x="128026" y="668778"/>
                  </a:lnTo>
                  <a:cubicBezTo>
                    <a:pt x="57299" y="668778"/>
                    <a:pt x="0" y="618892"/>
                    <a:pt x="0" y="5573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08643" cy="67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Subscription Plan Analysis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1178" y="1956108"/>
            <a:ext cx="363608" cy="317953"/>
          </a:xfrm>
          <a:custGeom>
            <a:avLst/>
            <a:gdLst/>
            <a:ahLst/>
            <a:cxnLst/>
            <a:rect r="r" b="b" t="t" l="l"/>
            <a:pathLst>
              <a:path h="317953" w="363608">
                <a:moveTo>
                  <a:pt x="0" y="0"/>
                </a:moveTo>
                <a:lnTo>
                  <a:pt x="363608" y="0"/>
                </a:lnTo>
                <a:lnTo>
                  <a:pt x="363608" y="317953"/>
                </a:lnTo>
                <a:lnTo>
                  <a:pt x="0" y="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306" y="2673720"/>
            <a:ext cx="335352" cy="307159"/>
          </a:xfrm>
          <a:custGeom>
            <a:avLst/>
            <a:gdLst/>
            <a:ahLst/>
            <a:cxnLst/>
            <a:rect r="r" b="b" t="t" l="l"/>
            <a:pathLst>
              <a:path h="307159" w="335352">
                <a:moveTo>
                  <a:pt x="0" y="0"/>
                </a:moveTo>
                <a:lnTo>
                  <a:pt x="335352" y="0"/>
                </a:lnTo>
                <a:lnTo>
                  <a:pt x="335352" y="307159"/>
                </a:lnTo>
                <a:lnTo>
                  <a:pt x="0" y="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92" y="3385775"/>
            <a:ext cx="322379" cy="307479"/>
          </a:xfrm>
          <a:custGeom>
            <a:avLst/>
            <a:gdLst/>
            <a:ahLst/>
            <a:cxnLst/>
            <a:rect r="r" b="b" t="t" l="l"/>
            <a:pathLst>
              <a:path h="307479" w="322379">
                <a:moveTo>
                  <a:pt x="0" y="0"/>
                </a:moveTo>
                <a:lnTo>
                  <a:pt x="322379" y="0"/>
                </a:lnTo>
                <a:lnTo>
                  <a:pt x="322379" y="307480"/>
                </a:lnTo>
                <a:lnTo>
                  <a:pt x="0" y="30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6068" y="4285432"/>
            <a:ext cx="353825" cy="353825"/>
          </a:xfrm>
          <a:custGeom>
            <a:avLst/>
            <a:gdLst/>
            <a:ahLst/>
            <a:cxnLst/>
            <a:rect r="r" b="b" t="t" l="l"/>
            <a:pathLst>
              <a:path h="353825" w="353825">
                <a:moveTo>
                  <a:pt x="0" y="0"/>
                </a:moveTo>
                <a:lnTo>
                  <a:pt x="353825" y="0"/>
                </a:lnTo>
                <a:lnTo>
                  <a:pt x="353825" y="353825"/>
                </a:lnTo>
                <a:lnTo>
                  <a:pt x="0" y="35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535" y="4980344"/>
            <a:ext cx="272250" cy="388432"/>
          </a:xfrm>
          <a:custGeom>
            <a:avLst/>
            <a:gdLst/>
            <a:ahLst/>
            <a:cxnLst/>
            <a:rect r="r" b="b" t="t" l="l"/>
            <a:pathLst>
              <a:path h="388432" w="272250">
                <a:moveTo>
                  <a:pt x="0" y="0"/>
                </a:moveTo>
                <a:lnTo>
                  <a:pt x="272250" y="0"/>
                </a:lnTo>
                <a:lnTo>
                  <a:pt x="272250" y="388432"/>
                </a:lnTo>
                <a:lnTo>
                  <a:pt x="0" y="388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388" y="5721182"/>
            <a:ext cx="331188" cy="331188"/>
          </a:xfrm>
          <a:custGeom>
            <a:avLst/>
            <a:gdLst/>
            <a:ahLst/>
            <a:cxnLst/>
            <a:rect r="r" b="b" t="t" l="l"/>
            <a:pathLst>
              <a:path h="331188" w="331188">
                <a:moveTo>
                  <a:pt x="0" y="0"/>
                </a:moveTo>
                <a:lnTo>
                  <a:pt x="331188" y="0"/>
                </a:lnTo>
                <a:lnTo>
                  <a:pt x="331188" y="331188"/>
                </a:lnTo>
                <a:lnTo>
                  <a:pt x="0" y="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87637" y="2474691"/>
            <a:ext cx="12650087" cy="6783609"/>
          </a:xfrm>
          <a:custGeom>
            <a:avLst/>
            <a:gdLst/>
            <a:ahLst/>
            <a:cxnLst/>
            <a:rect r="r" b="b" t="t" l="l"/>
            <a:pathLst>
              <a:path h="6783609" w="12650087">
                <a:moveTo>
                  <a:pt x="0" y="0"/>
                </a:moveTo>
                <a:lnTo>
                  <a:pt x="12650087" y="0"/>
                </a:lnTo>
                <a:lnTo>
                  <a:pt x="12650087" y="6783609"/>
                </a:lnTo>
                <a:lnTo>
                  <a:pt x="0" y="67836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4401" y="599565"/>
            <a:ext cx="2674553" cy="52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280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6020" y="1962324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649" y="4309521"/>
            <a:ext cx="3327596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Listening Devices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4656" y="4970819"/>
            <a:ext cx="2433174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Listening Frequency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020" y="2664195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 Customer Base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024" y="556468"/>
            <a:ext cx="12743886" cy="214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9"/>
              </a:lnSpc>
            </a:pPr>
            <a:r>
              <a:rPr lang="en-US" sz="4682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82% </a:t>
            </a: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of Spotify Users Choose </a:t>
            </a:r>
            <a:r>
              <a:rPr lang="en-US" sz="4682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Premium</a:t>
            </a: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Showcasing High Demand for Elite Services</a:t>
            </a:r>
          </a:p>
          <a:p>
            <a:pPr algn="l">
              <a:lnSpc>
                <a:spcPts val="561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4656" y="5711657"/>
            <a:ext cx="2433174" cy="58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Churn Analysis</a:t>
            </a:r>
          </a:p>
          <a:p>
            <a:pPr algn="l">
              <a:lnSpc>
                <a:spcPts val="229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2779" y="4245472"/>
            <a:ext cx="3606482" cy="501603"/>
            <a:chOff x="0" y="0"/>
            <a:chExt cx="4808643" cy="668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8633" cy="668778"/>
            </a:xfrm>
            <a:custGeom>
              <a:avLst/>
              <a:gdLst/>
              <a:ahLst/>
              <a:cxnLst/>
              <a:rect r="r" b="b" t="t" l="l"/>
              <a:pathLst>
                <a:path h="668778" w="4808633">
                  <a:moveTo>
                    <a:pt x="0" y="111463"/>
                  </a:moveTo>
                  <a:cubicBezTo>
                    <a:pt x="0" y="49886"/>
                    <a:pt x="57299" y="0"/>
                    <a:pt x="128026" y="0"/>
                  </a:cubicBezTo>
                  <a:lnTo>
                    <a:pt x="4680606" y="0"/>
                  </a:lnTo>
                  <a:cubicBezTo>
                    <a:pt x="4751333" y="0"/>
                    <a:pt x="4808633" y="49886"/>
                    <a:pt x="4808633" y="111463"/>
                  </a:cubicBezTo>
                  <a:lnTo>
                    <a:pt x="4808633" y="557315"/>
                  </a:lnTo>
                  <a:cubicBezTo>
                    <a:pt x="4808633" y="618892"/>
                    <a:pt x="4751333" y="668778"/>
                    <a:pt x="4680606" y="668778"/>
                  </a:cubicBezTo>
                  <a:lnTo>
                    <a:pt x="128026" y="668778"/>
                  </a:lnTo>
                  <a:cubicBezTo>
                    <a:pt x="57299" y="668778"/>
                    <a:pt x="0" y="618892"/>
                    <a:pt x="0" y="5573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08643" cy="67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Preferred Listening Devices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1178" y="1956108"/>
            <a:ext cx="363608" cy="317953"/>
          </a:xfrm>
          <a:custGeom>
            <a:avLst/>
            <a:gdLst/>
            <a:ahLst/>
            <a:cxnLst/>
            <a:rect r="r" b="b" t="t" l="l"/>
            <a:pathLst>
              <a:path h="317953" w="363608">
                <a:moveTo>
                  <a:pt x="0" y="0"/>
                </a:moveTo>
                <a:lnTo>
                  <a:pt x="363608" y="0"/>
                </a:lnTo>
                <a:lnTo>
                  <a:pt x="363608" y="317953"/>
                </a:lnTo>
                <a:lnTo>
                  <a:pt x="0" y="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306" y="2673720"/>
            <a:ext cx="335352" cy="307159"/>
          </a:xfrm>
          <a:custGeom>
            <a:avLst/>
            <a:gdLst/>
            <a:ahLst/>
            <a:cxnLst/>
            <a:rect r="r" b="b" t="t" l="l"/>
            <a:pathLst>
              <a:path h="307159" w="335352">
                <a:moveTo>
                  <a:pt x="0" y="0"/>
                </a:moveTo>
                <a:lnTo>
                  <a:pt x="335352" y="0"/>
                </a:lnTo>
                <a:lnTo>
                  <a:pt x="335352" y="307159"/>
                </a:lnTo>
                <a:lnTo>
                  <a:pt x="0" y="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92" y="3385775"/>
            <a:ext cx="322379" cy="307479"/>
          </a:xfrm>
          <a:custGeom>
            <a:avLst/>
            <a:gdLst/>
            <a:ahLst/>
            <a:cxnLst/>
            <a:rect r="r" b="b" t="t" l="l"/>
            <a:pathLst>
              <a:path h="307479" w="322379">
                <a:moveTo>
                  <a:pt x="0" y="0"/>
                </a:moveTo>
                <a:lnTo>
                  <a:pt x="322379" y="0"/>
                </a:lnTo>
                <a:lnTo>
                  <a:pt x="322379" y="307480"/>
                </a:lnTo>
                <a:lnTo>
                  <a:pt x="0" y="30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6068" y="4285432"/>
            <a:ext cx="353825" cy="353825"/>
          </a:xfrm>
          <a:custGeom>
            <a:avLst/>
            <a:gdLst/>
            <a:ahLst/>
            <a:cxnLst/>
            <a:rect r="r" b="b" t="t" l="l"/>
            <a:pathLst>
              <a:path h="353825" w="353825">
                <a:moveTo>
                  <a:pt x="0" y="0"/>
                </a:moveTo>
                <a:lnTo>
                  <a:pt x="353825" y="0"/>
                </a:lnTo>
                <a:lnTo>
                  <a:pt x="353825" y="353825"/>
                </a:lnTo>
                <a:lnTo>
                  <a:pt x="0" y="35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535" y="4980344"/>
            <a:ext cx="272250" cy="388432"/>
          </a:xfrm>
          <a:custGeom>
            <a:avLst/>
            <a:gdLst/>
            <a:ahLst/>
            <a:cxnLst/>
            <a:rect r="r" b="b" t="t" l="l"/>
            <a:pathLst>
              <a:path h="388432" w="272250">
                <a:moveTo>
                  <a:pt x="0" y="0"/>
                </a:moveTo>
                <a:lnTo>
                  <a:pt x="272250" y="0"/>
                </a:lnTo>
                <a:lnTo>
                  <a:pt x="272250" y="388432"/>
                </a:lnTo>
                <a:lnTo>
                  <a:pt x="0" y="388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388" y="5721182"/>
            <a:ext cx="331188" cy="331188"/>
          </a:xfrm>
          <a:custGeom>
            <a:avLst/>
            <a:gdLst/>
            <a:ahLst/>
            <a:cxnLst/>
            <a:rect r="r" b="b" t="t" l="l"/>
            <a:pathLst>
              <a:path h="331188" w="331188">
                <a:moveTo>
                  <a:pt x="0" y="0"/>
                </a:moveTo>
                <a:lnTo>
                  <a:pt x="331188" y="0"/>
                </a:lnTo>
                <a:lnTo>
                  <a:pt x="331188" y="331188"/>
                </a:lnTo>
                <a:lnTo>
                  <a:pt x="0" y="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29639" y="1046634"/>
            <a:ext cx="7866821" cy="4842641"/>
          </a:xfrm>
          <a:custGeom>
            <a:avLst/>
            <a:gdLst/>
            <a:ahLst/>
            <a:cxnLst/>
            <a:rect r="r" b="b" t="t" l="l"/>
            <a:pathLst>
              <a:path h="4842641" w="7866821">
                <a:moveTo>
                  <a:pt x="0" y="0"/>
                </a:moveTo>
                <a:lnTo>
                  <a:pt x="7866822" y="0"/>
                </a:lnTo>
                <a:lnTo>
                  <a:pt x="7866822" y="4842641"/>
                </a:lnTo>
                <a:lnTo>
                  <a:pt x="0" y="48426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630" t="0" r="-611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191539" y="469436"/>
            <a:ext cx="7832269" cy="14800894"/>
            <a:chOff x="0" y="0"/>
            <a:chExt cx="8694998" cy="164312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94926" cy="16431273"/>
            </a:xfrm>
            <a:custGeom>
              <a:avLst/>
              <a:gdLst/>
              <a:ahLst/>
              <a:cxnLst/>
              <a:rect r="r" b="b" t="t" l="l"/>
              <a:pathLst>
                <a:path h="16431273" w="8694926">
                  <a:moveTo>
                    <a:pt x="0" y="628029"/>
                  </a:moveTo>
                  <a:cubicBezTo>
                    <a:pt x="0" y="281263"/>
                    <a:pt x="288436" y="0"/>
                    <a:pt x="644045" y="0"/>
                  </a:cubicBezTo>
                  <a:lnTo>
                    <a:pt x="8050881" y="0"/>
                  </a:lnTo>
                  <a:cubicBezTo>
                    <a:pt x="8406705" y="0"/>
                    <a:pt x="8694926" y="281263"/>
                    <a:pt x="8694926" y="628029"/>
                  </a:cubicBezTo>
                  <a:lnTo>
                    <a:pt x="8694926" y="15803066"/>
                  </a:lnTo>
                  <a:cubicBezTo>
                    <a:pt x="8694926" y="16150042"/>
                    <a:pt x="8406490" y="16431096"/>
                    <a:pt x="8050881" y="16431096"/>
                  </a:cubicBezTo>
                  <a:lnTo>
                    <a:pt x="644045" y="16431096"/>
                  </a:lnTo>
                  <a:cubicBezTo>
                    <a:pt x="288436" y="16431273"/>
                    <a:pt x="0" y="16150041"/>
                    <a:pt x="0" y="1580306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245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082465" y="1151798"/>
            <a:ext cx="235250" cy="235249"/>
            <a:chOff x="0" y="0"/>
            <a:chExt cx="313666" cy="3136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163322" y="-104648"/>
              <a:ext cx="640334" cy="418211"/>
            </a:xfrm>
            <a:custGeom>
              <a:avLst/>
              <a:gdLst/>
              <a:ahLst/>
              <a:cxnLst/>
              <a:rect r="r" b="b" t="t" l="l"/>
              <a:pathLst>
                <a:path h="418211" w="640334">
                  <a:moveTo>
                    <a:pt x="320167" y="183007"/>
                  </a:moveTo>
                  <a:cubicBezTo>
                    <a:pt x="385572" y="0"/>
                    <a:pt x="640334" y="183007"/>
                    <a:pt x="320167" y="418211"/>
                  </a:cubicBezTo>
                  <a:cubicBezTo>
                    <a:pt x="0" y="183007"/>
                    <a:pt x="254762" y="0"/>
                    <a:pt x="320167" y="183007"/>
                  </a:cubicBezTo>
                  <a:close/>
                </a:path>
              </a:pathLst>
            </a:custGeom>
            <a:solidFill>
              <a:srgbClr val="1DB95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309774" y="6123822"/>
            <a:ext cx="3991032" cy="781467"/>
            <a:chOff x="0" y="0"/>
            <a:chExt cx="5321376" cy="1041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21295" cy="1041908"/>
            </a:xfrm>
            <a:custGeom>
              <a:avLst/>
              <a:gdLst/>
              <a:ahLst/>
              <a:cxnLst/>
              <a:rect r="r" b="b" t="t" l="l"/>
              <a:pathLst>
                <a:path h="1041908" w="5321295">
                  <a:moveTo>
                    <a:pt x="0" y="520954"/>
                  </a:moveTo>
                  <a:cubicBezTo>
                    <a:pt x="0" y="233299"/>
                    <a:pt x="434261" y="0"/>
                    <a:pt x="969700" y="0"/>
                  </a:cubicBezTo>
                  <a:lnTo>
                    <a:pt x="4351594" y="0"/>
                  </a:lnTo>
                  <a:cubicBezTo>
                    <a:pt x="4887270" y="0"/>
                    <a:pt x="5321295" y="233299"/>
                    <a:pt x="5321295" y="520954"/>
                  </a:cubicBezTo>
                  <a:cubicBezTo>
                    <a:pt x="5321295" y="808609"/>
                    <a:pt x="4887033" y="1041908"/>
                    <a:pt x="4351594" y="1041908"/>
                  </a:cubicBezTo>
                  <a:lnTo>
                    <a:pt x="969700" y="1041908"/>
                  </a:lnTo>
                  <a:cubicBezTo>
                    <a:pt x="434261" y="1041908"/>
                    <a:pt x="0" y="808736"/>
                    <a:pt x="0" y="520954"/>
                  </a:cubicBezTo>
                  <a:close/>
                </a:path>
              </a:pathLst>
            </a:custGeom>
            <a:solidFill>
              <a:srgbClr val="1DB9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321376" cy="1051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Preferred Devices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557463" y="6320508"/>
            <a:ext cx="274342" cy="244594"/>
          </a:xfrm>
          <a:custGeom>
            <a:avLst/>
            <a:gdLst/>
            <a:ahLst/>
            <a:cxnLst/>
            <a:rect r="r" b="b" t="t" l="l"/>
            <a:pathLst>
              <a:path h="244594" w="274342">
                <a:moveTo>
                  <a:pt x="0" y="0"/>
                </a:moveTo>
                <a:lnTo>
                  <a:pt x="274342" y="0"/>
                </a:lnTo>
                <a:lnTo>
                  <a:pt x="274342" y="244594"/>
                </a:lnTo>
                <a:lnTo>
                  <a:pt x="0" y="2445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629035" y="7282670"/>
            <a:ext cx="347299" cy="348900"/>
          </a:xfrm>
          <a:custGeom>
            <a:avLst/>
            <a:gdLst/>
            <a:ahLst/>
            <a:cxnLst/>
            <a:rect r="r" b="b" t="t" l="l"/>
            <a:pathLst>
              <a:path h="348900" w="347299">
                <a:moveTo>
                  <a:pt x="0" y="0"/>
                </a:moveTo>
                <a:lnTo>
                  <a:pt x="347300" y="0"/>
                </a:lnTo>
                <a:lnTo>
                  <a:pt x="347300" y="348900"/>
                </a:lnTo>
                <a:lnTo>
                  <a:pt x="0" y="348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177203" y="7290433"/>
            <a:ext cx="313416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Smartphone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8845427" y="7312709"/>
            <a:ext cx="68579" cy="288822"/>
          </a:xfrm>
          <a:custGeom>
            <a:avLst/>
            <a:gdLst/>
            <a:ahLst/>
            <a:cxnLst/>
            <a:rect r="r" b="b" t="t" l="l"/>
            <a:pathLst>
              <a:path h="288822" w="68579">
                <a:moveTo>
                  <a:pt x="0" y="0"/>
                </a:moveTo>
                <a:lnTo>
                  <a:pt x="68578" y="0"/>
                </a:lnTo>
                <a:lnTo>
                  <a:pt x="68578" y="288822"/>
                </a:lnTo>
                <a:lnTo>
                  <a:pt x="0" y="2888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629035" y="8036434"/>
            <a:ext cx="347299" cy="348900"/>
          </a:xfrm>
          <a:custGeom>
            <a:avLst/>
            <a:gdLst/>
            <a:ahLst/>
            <a:cxnLst/>
            <a:rect r="r" b="b" t="t" l="l"/>
            <a:pathLst>
              <a:path h="348900" w="347299">
                <a:moveTo>
                  <a:pt x="0" y="0"/>
                </a:moveTo>
                <a:lnTo>
                  <a:pt x="347300" y="0"/>
                </a:lnTo>
                <a:lnTo>
                  <a:pt x="347300" y="348900"/>
                </a:lnTo>
                <a:lnTo>
                  <a:pt x="0" y="348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6177203" y="8044197"/>
            <a:ext cx="313416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Computer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845427" y="8066473"/>
            <a:ext cx="68579" cy="288822"/>
          </a:xfrm>
          <a:custGeom>
            <a:avLst/>
            <a:gdLst/>
            <a:ahLst/>
            <a:cxnLst/>
            <a:rect r="r" b="b" t="t" l="l"/>
            <a:pathLst>
              <a:path h="288822" w="68579">
                <a:moveTo>
                  <a:pt x="0" y="0"/>
                </a:moveTo>
                <a:lnTo>
                  <a:pt x="68578" y="0"/>
                </a:lnTo>
                <a:lnTo>
                  <a:pt x="68578" y="288822"/>
                </a:lnTo>
                <a:lnTo>
                  <a:pt x="0" y="2888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629035" y="8790199"/>
            <a:ext cx="347299" cy="348900"/>
          </a:xfrm>
          <a:custGeom>
            <a:avLst/>
            <a:gdLst/>
            <a:ahLst/>
            <a:cxnLst/>
            <a:rect r="r" b="b" t="t" l="l"/>
            <a:pathLst>
              <a:path h="348900" w="347299">
                <a:moveTo>
                  <a:pt x="0" y="0"/>
                </a:moveTo>
                <a:lnTo>
                  <a:pt x="347300" y="0"/>
                </a:lnTo>
                <a:lnTo>
                  <a:pt x="347300" y="348900"/>
                </a:lnTo>
                <a:lnTo>
                  <a:pt x="0" y="3489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24401" y="599565"/>
            <a:ext cx="2674553" cy="52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280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6020" y="1962324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779" y="3397259"/>
            <a:ext cx="3327596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 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4656" y="4970819"/>
            <a:ext cx="2433174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Listening Frequency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020" y="2664195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 Customer 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83964" y="866021"/>
            <a:ext cx="4129502" cy="847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849" indent="-313424" lvl="1">
              <a:lnSpc>
                <a:spcPts val="3484"/>
              </a:lnSpc>
              <a:buFont typeface="Arial"/>
              <a:buChar char="•"/>
            </a:pPr>
            <a:r>
              <a:rPr lang="en-US" b="true" sz="2903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Smartphones</a:t>
            </a:r>
            <a:r>
              <a:rPr lang="en-US" b="true" sz="290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Lowest churn  Consistent usage.</a:t>
            </a:r>
          </a:p>
          <a:p>
            <a:pPr algn="l">
              <a:lnSpc>
                <a:spcPts val="3484"/>
              </a:lnSpc>
            </a:pPr>
          </a:p>
          <a:p>
            <a:pPr algn="l" marL="626849" indent="-313424" lvl="1">
              <a:lnSpc>
                <a:spcPts val="3484"/>
              </a:lnSpc>
              <a:buFont typeface="Arial"/>
              <a:buChar char="•"/>
            </a:pPr>
            <a:r>
              <a:rPr lang="en-US" b="true" sz="2903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Smart Speakers:</a:t>
            </a:r>
            <a:r>
              <a:rPr lang="en-US" b="true" sz="290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Higher churn Limited and passive listening patterns</a:t>
            </a:r>
          </a:p>
          <a:p>
            <a:pPr algn="l">
              <a:lnSpc>
                <a:spcPts val="3484"/>
              </a:lnSpc>
            </a:pPr>
            <a:r>
              <a:rPr lang="en-US" sz="290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l" marL="626849" indent="-313424" lvl="1">
              <a:lnSpc>
                <a:spcPts val="3484"/>
              </a:lnSpc>
              <a:buFont typeface="Arial"/>
              <a:buChar char="•"/>
            </a:pPr>
            <a:r>
              <a:rPr lang="en-US" b="true" sz="2903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Computers/Laptop</a:t>
            </a:r>
            <a:r>
              <a:rPr lang="en-US" b="true" sz="2903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Moderate churn; influenced by context-specific engagement (e.g., work/study hours).</a:t>
            </a:r>
          </a:p>
          <a:p>
            <a:pPr algn="l">
              <a:lnSpc>
                <a:spcPts val="11497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6177203" y="8797962"/>
            <a:ext cx="313416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Smart Speaker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4656" y="5711657"/>
            <a:ext cx="2433174" cy="58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Churn Analysis</a:t>
            </a:r>
          </a:p>
          <a:p>
            <a:pPr algn="l">
              <a:lnSpc>
                <a:spcPts val="229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6980" y="4892699"/>
            <a:ext cx="3606482" cy="501603"/>
            <a:chOff x="0" y="0"/>
            <a:chExt cx="4808643" cy="668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8633" cy="668778"/>
            </a:xfrm>
            <a:custGeom>
              <a:avLst/>
              <a:gdLst/>
              <a:ahLst/>
              <a:cxnLst/>
              <a:rect r="r" b="b" t="t" l="l"/>
              <a:pathLst>
                <a:path h="668778" w="4808633">
                  <a:moveTo>
                    <a:pt x="0" y="111463"/>
                  </a:moveTo>
                  <a:cubicBezTo>
                    <a:pt x="0" y="49886"/>
                    <a:pt x="57299" y="0"/>
                    <a:pt x="128026" y="0"/>
                  </a:cubicBezTo>
                  <a:lnTo>
                    <a:pt x="4680606" y="0"/>
                  </a:lnTo>
                  <a:cubicBezTo>
                    <a:pt x="4751333" y="0"/>
                    <a:pt x="4808633" y="49886"/>
                    <a:pt x="4808633" y="111463"/>
                  </a:cubicBezTo>
                  <a:lnTo>
                    <a:pt x="4808633" y="557315"/>
                  </a:lnTo>
                  <a:cubicBezTo>
                    <a:pt x="4808633" y="618892"/>
                    <a:pt x="4751333" y="668778"/>
                    <a:pt x="4680606" y="668778"/>
                  </a:cubicBezTo>
                  <a:lnTo>
                    <a:pt x="128026" y="668778"/>
                  </a:lnTo>
                  <a:cubicBezTo>
                    <a:pt x="57299" y="668778"/>
                    <a:pt x="0" y="618892"/>
                    <a:pt x="0" y="5573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08643" cy="67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Listening Frequency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1178" y="1956108"/>
            <a:ext cx="363608" cy="317953"/>
          </a:xfrm>
          <a:custGeom>
            <a:avLst/>
            <a:gdLst/>
            <a:ahLst/>
            <a:cxnLst/>
            <a:rect r="r" b="b" t="t" l="l"/>
            <a:pathLst>
              <a:path h="317953" w="363608">
                <a:moveTo>
                  <a:pt x="0" y="0"/>
                </a:moveTo>
                <a:lnTo>
                  <a:pt x="363608" y="0"/>
                </a:lnTo>
                <a:lnTo>
                  <a:pt x="363608" y="317953"/>
                </a:lnTo>
                <a:lnTo>
                  <a:pt x="0" y="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306" y="2673720"/>
            <a:ext cx="335352" cy="307159"/>
          </a:xfrm>
          <a:custGeom>
            <a:avLst/>
            <a:gdLst/>
            <a:ahLst/>
            <a:cxnLst/>
            <a:rect r="r" b="b" t="t" l="l"/>
            <a:pathLst>
              <a:path h="307159" w="335352">
                <a:moveTo>
                  <a:pt x="0" y="0"/>
                </a:moveTo>
                <a:lnTo>
                  <a:pt x="335352" y="0"/>
                </a:lnTo>
                <a:lnTo>
                  <a:pt x="335352" y="307159"/>
                </a:lnTo>
                <a:lnTo>
                  <a:pt x="0" y="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92" y="3385775"/>
            <a:ext cx="322379" cy="307479"/>
          </a:xfrm>
          <a:custGeom>
            <a:avLst/>
            <a:gdLst/>
            <a:ahLst/>
            <a:cxnLst/>
            <a:rect r="r" b="b" t="t" l="l"/>
            <a:pathLst>
              <a:path h="307479" w="322379">
                <a:moveTo>
                  <a:pt x="0" y="0"/>
                </a:moveTo>
                <a:lnTo>
                  <a:pt x="322379" y="0"/>
                </a:lnTo>
                <a:lnTo>
                  <a:pt x="322379" y="307480"/>
                </a:lnTo>
                <a:lnTo>
                  <a:pt x="0" y="30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6068" y="4285432"/>
            <a:ext cx="353825" cy="353825"/>
          </a:xfrm>
          <a:custGeom>
            <a:avLst/>
            <a:gdLst/>
            <a:ahLst/>
            <a:cxnLst/>
            <a:rect r="r" b="b" t="t" l="l"/>
            <a:pathLst>
              <a:path h="353825" w="353825">
                <a:moveTo>
                  <a:pt x="0" y="0"/>
                </a:moveTo>
                <a:lnTo>
                  <a:pt x="353825" y="0"/>
                </a:lnTo>
                <a:lnTo>
                  <a:pt x="353825" y="353825"/>
                </a:lnTo>
                <a:lnTo>
                  <a:pt x="0" y="35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535" y="4980344"/>
            <a:ext cx="272250" cy="388432"/>
          </a:xfrm>
          <a:custGeom>
            <a:avLst/>
            <a:gdLst/>
            <a:ahLst/>
            <a:cxnLst/>
            <a:rect r="r" b="b" t="t" l="l"/>
            <a:pathLst>
              <a:path h="388432" w="272250">
                <a:moveTo>
                  <a:pt x="0" y="0"/>
                </a:moveTo>
                <a:lnTo>
                  <a:pt x="272250" y="0"/>
                </a:lnTo>
                <a:lnTo>
                  <a:pt x="272250" y="388432"/>
                </a:lnTo>
                <a:lnTo>
                  <a:pt x="0" y="388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388" y="5721182"/>
            <a:ext cx="331188" cy="331188"/>
          </a:xfrm>
          <a:custGeom>
            <a:avLst/>
            <a:gdLst/>
            <a:ahLst/>
            <a:cxnLst/>
            <a:rect r="r" b="b" t="t" l="l"/>
            <a:pathLst>
              <a:path h="331188" w="331188">
                <a:moveTo>
                  <a:pt x="0" y="0"/>
                </a:moveTo>
                <a:lnTo>
                  <a:pt x="331188" y="0"/>
                </a:lnTo>
                <a:lnTo>
                  <a:pt x="331188" y="331188"/>
                </a:lnTo>
                <a:lnTo>
                  <a:pt x="0" y="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69277" y="947113"/>
            <a:ext cx="235250" cy="235249"/>
            <a:chOff x="0" y="0"/>
            <a:chExt cx="313666" cy="313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63322" y="-104648"/>
              <a:ext cx="640334" cy="418211"/>
            </a:xfrm>
            <a:custGeom>
              <a:avLst/>
              <a:gdLst/>
              <a:ahLst/>
              <a:cxnLst/>
              <a:rect r="r" b="b" t="t" l="l"/>
              <a:pathLst>
                <a:path h="418211" w="640334">
                  <a:moveTo>
                    <a:pt x="320167" y="183007"/>
                  </a:moveTo>
                  <a:cubicBezTo>
                    <a:pt x="385572" y="0"/>
                    <a:pt x="640334" y="183007"/>
                    <a:pt x="320167" y="418211"/>
                  </a:cubicBezTo>
                  <a:cubicBezTo>
                    <a:pt x="0" y="183007"/>
                    <a:pt x="254762" y="0"/>
                    <a:pt x="320167" y="183007"/>
                  </a:cubicBezTo>
                  <a:close/>
                </a:path>
              </a:pathLst>
            </a:custGeom>
            <a:solidFill>
              <a:srgbClr val="1DB954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968006" y="1301336"/>
            <a:ext cx="12340489" cy="7358016"/>
          </a:xfrm>
          <a:custGeom>
            <a:avLst/>
            <a:gdLst/>
            <a:ahLst/>
            <a:cxnLst/>
            <a:rect r="r" b="b" t="t" l="l"/>
            <a:pathLst>
              <a:path h="7358016" w="12340489">
                <a:moveTo>
                  <a:pt x="0" y="0"/>
                </a:moveTo>
                <a:lnTo>
                  <a:pt x="12340489" y="0"/>
                </a:lnTo>
                <a:lnTo>
                  <a:pt x="12340489" y="7358016"/>
                </a:lnTo>
                <a:lnTo>
                  <a:pt x="0" y="73580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4401" y="599565"/>
            <a:ext cx="2674553" cy="52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280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020" y="1962324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779" y="3397259"/>
            <a:ext cx="3327596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8979" y="4330126"/>
            <a:ext cx="3402484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Listening Device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6020" y="5756374"/>
            <a:ext cx="3308402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Podcast Listening Frequency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6020" y="2664195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 Customer Base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22595"/>
            <a:ext cx="3606482" cy="501603"/>
            <a:chOff x="0" y="0"/>
            <a:chExt cx="4808643" cy="668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8633" cy="668778"/>
            </a:xfrm>
            <a:custGeom>
              <a:avLst/>
              <a:gdLst/>
              <a:ahLst/>
              <a:cxnLst/>
              <a:rect r="r" b="b" t="t" l="l"/>
              <a:pathLst>
                <a:path h="668778" w="4808633">
                  <a:moveTo>
                    <a:pt x="0" y="111463"/>
                  </a:moveTo>
                  <a:cubicBezTo>
                    <a:pt x="0" y="49886"/>
                    <a:pt x="57299" y="0"/>
                    <a:pt x="128026" y="0"/>
                  </a:cubicBezTo>
                  <a:lnTo>
                    <a:pt x="4680606" y="0"/>
                  </a:lnTo>
                  <a:cubicBezTo>
                    <a:pt x="4751333" y="0"/>
                    <a:pt x="4808633" y="49886"/>
                    <a:pt x="4808633" y="111463"/>
                  </a:cubicBezTo>
                  <a:lnTo>
                    <a:pt x="4808633" y="557315"/>
                  </a:lnTo>
                  <a:cubicBezTo>
                    <a:pt x="4808633" y="618892"/>
                    <a:pt x="4751333" y="668778"/>
                    <a:pt x="4680606" y="668778"/>
                  </a:cubicBezTo>
                  <a:lnTo>
                    <a:pt x="128026" y="668778"/>
                  </a:lnTo>
                  <a:cubicBezTo>
                    <a:pt x="57299" y="668778"/>
                    <a:pt x="0" y="618892"/>
                    <a:pt x="0" y="5573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08643" cy="67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Churn Analysis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1178" y="1956108"/>
            <a:ext cx="363608" cy="317953"/>
          </a:xfrm>
          <a:custGeom>
            <a:avLst/>
            <a:gdLst/>
            <a:ahLst/>
            <a:cxnLst/>
            <a:rect r="r" b="b" t="t" l="l"/>
            <a:pathLst>
              <a:path h="317953" w="363608">
                <a:moveTo>
                  <a:pt x="0" y="0"/>
                </a:moveTo>
                <a:lnTo>
                  <a:pt x="363608" y="0"/>
                </a:lnTo>
                <a:lnTo>
                  <a:pt x="363608" y="317953"/>
                </a:lnTo>
                <a:lnTo>
                  <a:pt x="0" y="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306" y="2673720"/>
            <a:ext cx="335352" cy="307159"/>
          </a:xfrm>
          <a:custGeom>
            <a:avLst/>
            <a:gdLst/>
            <a:ahLst/>
            <a:cxnLst/>
            <a:rect r="r" b="b" t="t" l="l"/>
            <a:pathLst>
              <a:path h="307159" w="335352">
                <a:moveTo>
                  <a:pt x="0" y="0"/>
                </a:moveTo>
                <a:lnTo>
                  <a:pt x="335352" y="0"/>
                </a:lnTo>
                <a:lnTo>
                  <a:pt x="335352" y="307159"/>
                </a:lnTo>
                <a:lnTo>
                  <a:pt x="0" y="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92" y="3385775"/>
            <a:ext cx="322379" cy="307479"/>
          </a:xfrm>
          <a:custGeom>
            <a:avLst/>
            <a:gdLst/>
            <a:ahLst/>
            <a:cxnLst/>
            <a:rect r="r" b="b" t="t" l="l"/>
            <a:pathLst>
              <a:path h="307479" w="322379">
                <a:moveTo>
                  <a:pt x="0" y="0"/>
                </a:moveTo>
                <a:lnTo>
                  <a:pt x="322379" y="0"/>
                </a:lnTo>
                <a:lnTo>
                  <a:pt x="322379" y="307480"/>
                </a:lnTo>
                <a:lnTo>
                  <a:pt x="0" y="30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6068" y="4285432"/>
            <a:ext cx="353825" cy="353825"/>
          </a:xfrm>
          <a:custGeom>
            <a:avLst/>
            <a:gdLst/>
            <a:ahLst/>
            <a:cxnLst/>
            <a:rect r="r" b="b" t="t" l="l"/>
            <a:pathLst>
              <a:path h="353825" w="353825">
                <a:moveTo>
                  <a:pt x="0" y="0"/>
                </a:moveTo>
                <a:lnTo>
                  <a:pt x="353825" y="0"/>
                </a:lnTo>
                <a:lnTo>
                  <a:pt x="353825" y="353825"/>
                </a:lnTo>
                <a:lnTo>
                  <a:pt x="0" y="35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535" y="4980344"/>
            <a:ext cx="272250" cy="388432"/>
          </a:xfrm>
          <a:custGeom>
            <a:avLst/>
            <a:gdLst/>
            <a:ahLst/>
            <a:cxnLst/>
            <a:rect r="r" b="b" t="t" l="l"/>
            <a:pathLst>
              <a:path h="388432" w="272250">
                <a:moveTo>
                  <a:pt x="0" y="0"/>
                </a:moveTo>
                <a:lnTo>
                  <a:pt x="272250" y="0"/>
                </a:lnTo>
                <a:lnTo>
                  <a:pt x="272250" y="388432"/>
                </a:lnTo>
                <a:lnTo>
                  <a:pt x="0" y="388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388" y="5721182"/>
            <a:ext cx="331188" cy="331188"/>
          </a:xfrm>
          <a:custGeom>
            <a:avLst/>
            <a:gdLst/>
            <a:ahLst/>
            <a:cxnLst/>
            <a:rect r="r" b="b" t="t" l="l"/>
            <a:pathLst>
              <a:path h="331188" w="331188">
                <a:moveTo>
                  <a:pt x="0" y="0"/>
                </a:moveTo>
                <a:lnTo>
                  <a:pt x="331188" y="0"/>
                </a:lnTo>
                <a:lnTo>
                  <a:pt x="331188" y="331188"/>
                </a:lnTo>
                <a:lnTo>
                  <a:pt x="0" y="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69277" y="947113"/>
            <a:ext cx="235250" cy="235249"/>
            <a:chOff x="0" y="0"/>
            <a:chExt cx="313666" cy="313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63322" y="-104648"/>
              <a:ext cx="640334" cy="418211"/>
            </a:xfrm>
            <a:custGeom>
              <a:avLst/>
              <a:gdLst/>
              <a:ahLst/>
              <a:cxnLst/>
              <a:rect r="r" b="b" t="t" l="l"/>
              <a:pathLst>
                <a:path h="418211" w="640334">
                  <a:moveTo>
                    <a:pt x="320167" y="183007"/>
                  </a:moveTo>
                  <a:cubicBezTo>
                    <a:pt x="385572" y="0"/>
                    <a:pt x="640334" y="183007"/>
                    <a:pt x="320167" y="418211"/>
                  </a:cubicBezTo>
                  <a:cubicBezTo>
                    <a:pt x="0" y="183007"/>
                    <a:pt x="254762" y="0"/>
                    <a:pt x="320167" y="183007"/>
                  </a:cubicBezTo>
                  <a:close/>
                </a:path>
              </a:pathLst>
            </a:custGeom>
            <a:solidFill>
              <a:srgbClr val="1DB95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24401" y="599565"/>
            <a:ext cx="2674553" cy="52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280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6020" y="1962324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2779" y="3397259"/>
            <a:ext cx="3327596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8979" y="4330126"/>
            <a:ext cx="3402484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Listening Device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2779" y="5021800"/>
            <a:ext cx="3308402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Listening Frequency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6020" y="2664195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 Customer Base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371480" y="2422165"/>
            <a:ext cx="9415330" cy="7143882"/>
          </a:xfrm>
          <a:custGeom>
            <a:avLst/>
            <a:gdLst/>
            <a:ahLst/>
            <a:cxnLst/>
            <a:rect r="r" b="b" t="t" l="l"/>
            <a:pathLst>
              <a:path h="7143882" w="9415330">
                <a:moveTo>
                  <a:pt x="0" y="0"/>
                </a:moveTo>
                <a:lnTo>
                  <a:pt x="9415330" y="0"/>
                </a:lnTo>
                <a:lnTo>
                  <a:pt x="9415330" y="7143882"/>
                </a:lnTo>
                <a:lnTo>
                  <a:pt x="0" y="71438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143024" y="556468"/>
            <a:ext cx="12743886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9"/>
              </a:lnSpc>
            </a:pP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Roughly</a:t>
            </a:r>
            <a:r>
              <a:rPr lang="en-US" sz="4682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 70% </a:t>
            </a: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of churned users return to Spotify within</a:t>
            </a:r>
            <a:r>
              <a:rPr lang="en-US" sz="4682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 45 days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14968" y="1424658"/>
            <a:ext cx="8251862" cy="38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(includes both Premium and Free plans)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64705"/>
            <a:ext cx="4360376" cy="1201434"/>
          </a:xfrm>
          <a:custGeom>
            <a:avLst/>
            <a:gdLst/>
            <a:ahLst/>
            <a:cxnLst/>
            <a:rect r="r" b="b" t="t" l="l"/>
            <a:pathLst>
              <a:path h="1201434" w="4360376">
                <a:moveTo>
                  <a:pt x="0" y="0"/>
                </a:moveTo>
                <a:lnTo>
                  <a:pt x="4360376" y="0"/>
                </a:lnTo>
                <a:lnTo>
                  <a:pt x="4360376" y="1201434"/>
                </a:lnTo>
                <a:lnTo>
                  <a:pt x="0" y="12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22595"/>
            <a:ext cx="3606482" cy="501603"/>
            <a:chOff x="0" y="0"/>
            <a:chExt cx="4808643" cy="6688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8633" cy="668778"/>
            </a:xfrm>
            <a:custGeom>
              <a:avLst/>
              <a:gdLst/>
              <a:ahLst/>
              <a:cxnLst/>
              <a:rect r="r" b="b" t="t" l="l"/>
              <a:pathLst>
                <a:path h="668778" w="4808633">
                  <a:moveTo>
                    <a:pt x="0" y="111463"/>
                  </a:moveTo>
                  <a:cubicBezTo>
                    <a:pt x="0" y="49886"/>
                    <a:pt x="57299" y="0"/>
                    <a:pt x="128026" y="0"/>
                  </a:cubicBezTo>
                  <a:lnTo>
                    <a:pt x="4680606" y="0"/>
                  </a:lnTo>
                  <a:cubicBezTo>
                    <a:pt x="4751333" y="0"/>
                    <a:pt x="4808633" y="49886"/>
                    <a:pt x="4808633" y="111463"/>
                  </a:cubicBezTo>
                  <a:lnTo>
                    <a:pt x="4808633" y="557315"/>
                  </a:lnTo>
                  <a:cubicBezTo>
                    <a:pt x="4808633" y="618892"/>
                    <a:pt x="4751333" y="668778"/>
                    <a:pt x="4680606" y="668778"/>
                  </a:cubicBezTo>
                  <a:lnTo>
                    <a:pt x="128026" y="668778"/>
                  </a:lnTo>
                  <a:cubicBezTo>
                    <a:pt x="57299" y="668778"/>
                    <a:pt x="0" y="618892"/>
                    <a:pt x="0" y="55731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08080">
                    <a:alpha val="45000"/>
                  </a:srgbClr>
                </a:gs>
                <a:gs pos="100000">
                  <a:srgbClr val="191414">
                    <a:alpha val="25000"/>
                  </a:srgbClr>
                </a:gs>
              </a:gsLst>
              <a:lin ang="42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08643" cy="67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Churn Analysis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61178" y="1956108"/>
            <a:ext cx="363608" cy="317953"/>
          </a:xfrm>
          <a:custGeom>
            <a:avLst/>
            <a:gdLst/>
            <a:ahLst/>
            <a:cxnLst/>
            <a:rect r="r" b="b" t="t" l="l"/>
            <a:pathLst>
              <a:path h="317953" w="363608">
                <a:moveTo>
                  <a:pt x="0" y="0"/>
                </a:moveTo>
                <a:lnTo>
                  <a:pt x="363608" y="0"/>
                </a:lnTo>
                <a:lnTo>
                  <a:pt x="363608" y="317953"/>
                </a:lnTo>
                <a:lnTo>
                  <a:pt x="0" y="31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306" y="2673720"/>
            <a:ext cx="335352" cy="307159"/>
          </a:xfrm>
          <a:custGeom>
            <a:avLst/>
            <a:gdLst/>
            <a:ahLst/>
            <a:cxnLst/>
            <a:rect r="r" b="b" t="t" l="l"/>
            <a:pathLst>
              <a:path h="307159" w="335352">
                <a:moveTo>
                  <a:pt x="0" y="0"/>
                </a:moveTo>
                <a:lnTo>
                  <a:pt x="335352" y="0"/>
                </a:lnTo>
                <a:lnTo>
                  <a:pt x="335352" y="307159"/>
                </a:lnTo>
                <a:lnTo>
                  <a:pt x="0" y="307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792" y="3385775"/>
            <a:ext cx="322379" cy="307479"/>
          </a:xfrm>
          <a:custGeom>
            <a:avLst/>
            <a:gdLst/>
            <a:ahLst/>
            <a:cxnLst/>
            <a:rect r="r" b="b" t="t" l="l"/>
            <a:pathLst>
              <a:path h="307479" w="322379">
                <a:moveTo>
                  <a:pt x="0" y="0"/>
                </a:moveTo>
                <a:lnTo>
                  <a:pt x="322379" y="0"/>
                </a:lnTo>
                <a:lnTo>
                  <a:pt x="322379" y="307480"/>
                </a:lnTo>
                <a:lnTo>
                  <a:pt x="0" y="307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90427" y="4003100"/>
            <a:ext cx="3121139" cy="434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 descr="Shape  Description automatically generated with low confidence"/>
          <p:cNvSpPr/>
          <p:nvPr/>
        </p:nvSpPr>
        <p:spPr>
          <a:xfrm flipH="false" flipV="false" rot="0">
            <a:off x="566068" y="4285432"/>
            <a:ext cx="353825" cy="353825"/>
          </a:xfrm>
          <a:custGeom>
            <a:avLst/>
            <a:gdLst/>
            <a:ahLst/>
            <a:cxnLst/>
            <a:rect r="r" b="b" t="t" l="l"/>
            <a:pathLst>
              <a:path h="353825" w="353825">
                <a:moveTo>
                  <a:pt x="0" y="0"/>
                </a:moveTo>
                <a:lnTo>
                  <a:pt x="353825" y="0"/>
                </a:lnTo>
                <a:lnTo>
                  <a:pt x="353825" y="353825"/>
                </a:lnTo>
                <a:lnTo>
                  <a:pt x="0" y="35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535" y="4980344"/>
            <a:ext cx="272250" cy="388432"/>
          </a:xfrm>
          <a:custGeom>
            <a:avLst/>
            <a:gdLst/>
            <a:ahLst/>
            <a:cxnLst/>
            <a:rect r="r" b="b" t="t" l="l"/>
            <a:pathLst>
              <a:path h="388432" w="272250">
                <a:moveTo>
                  <a:pt x="0" y="0"/>
                </a:moveTo>
                <a:lnTo>
                  <a:pt x="272250" y="0"/>
                </a:lnTo>
                <a:lnTo>
                  <a:pt x="272250" y="388432"/>
                </a:lnTo>
                <a:lnTo>
                  <a:pt x="0" y="388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388" y="5721182"/>
            <a:ext cx="331188" cy="331188"/>
          </a:xfrm>
          <a:custGeom>
            <a:avLst/>
            <a:gdLst/>
            <a:ahLst/>
            <a:cxnLst/>
            <a:rect r="r" b="b" t="t" l="l"/>
            <a:pathLst>
              <a:path h="331188" w="331188">
                <a:moveTo>
                  <a:pt x="0" y="0"/>
                </a:moveTo>
                <a:lnTo>
                  <a:pt x="331188" y="0"/>
                </a:lnTo>
                <a:lnTo>
                  <a:pt x="331188" y="331188"/>
                </a:lnTo>
                <a:lnTo>
                  <a:pt x="0" y="3311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769277" y="947113"/>
            <a:ext cx="235250" cy="235249"/>
            <a:chOff x="0" y="0"/>
            <a:chExt cx="313666" cy="313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63322" y="-104648"/>
              <a:ext cx="640334" cy="418211"/>
            </a:xfrm>
            <a:custGeom>
              <a:avLst/>
              <a:gdLst/>
              <a:ahLst/>
              <a:cxnLst/>
              <a:rect r="r" b="b" t="t" l="l"/>
              <a:pathLst>
                <a:path h="418211" w="640334">
                  <a:moveTo>
                    <a:pt x="320167" y="183007"/>
                  </a:moveTo>
                  <a:cubicBezTo>
                    <a:pt x="385572" y="0"/>
                    <a:pt x="640334" y="183007"/>
                    <a:pt x="320167" y="418211"/>
                  </a:cubicBezTo>
                  <a:cubicBezTo>
                    <a:pt x="0" y="183007"/>
                    <a:pt x="254762" y="0"/>
                    <a:pt x="320167" y="183007"/>
                  </a:cubicBezTo>
                  <a:close/>
                </a:path>
              </a:pathLst>
            </a:custGeom>
            <a:solidFill>
              <a:srgbClr val="1DB95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24401" y="599565"/>
            <a:ext cx="2674553" cy="52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280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Spotify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6020" y="1962324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2779" y="3397259"/>
            <a:ext cx="3327596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Subscription Plan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8979" y="4330126"/>
            <a:ext cx="3402484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Preferred Listening Device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2779" y="5021800"/>
            <a:ext cx="3308402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Listening Frequency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6020" y="2664195"/>
            <a:ext cx="2830179" cy="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6"/>
              </a:lnSpc>
            </a:pPr>
            <a:r>
              <a:rPr lang="en-US" sz="191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Spotify Customer Base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44114" y="1406894"/>
            <a:ext cx="12743886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9"/>
              </a:lnSpc>
            </a:pPr>
            <a:r>
              <a:rPr lang="en-US" sz="4682" b="true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Returning Premium Subscribers </a:t>
            </a: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=</a:t>
            </a:r>
          </a:p>
          <a:p>
            <a:pPr algn="l">
              <a:lnSpc>
                <a:spcPts val="5619"/>
              </a:lnSpc>
            </a:pP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Churned Users × Return Rate × </a:t>
            </a:r>
          </a:p>
          <a:p>
            <a:pPr algn="l">
              <a:lnSpc>
                <a:spcPts val="5619"/>
              </a:lnSpc>
            </a:pPr>
            <a:r>
              <a:rPr lang="en-US" sz="468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Premium Subscription Ratio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44114" y="4266382"/>
            <a:ext cx="9327854" cy="463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058" indent="-299029" lvl="1">
              <a:lnSpc>
                <a:spcPts val="3324"/>
              </a:lnSpc>
              <a:buFont typeface="Arial"/>
              <a:buChar char="•"/>
            </a:pPr>
            <a:r>
              <a:rPr lang="en-US" b="true" sz="2770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Churned Users: </a:t>
            </a:r>
            <a:r>
              <a:rPr lang="en-US" b="true" sz="27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Total users who unsubscribed from Spotify Premium.</a:t>
            </a:r>
          </a:p>
          <a:p>
            <a:pPr algn="l">
              <a:lnSpc>
                <a:spcPts val="3324"/>
              </a:lnSpc>
            </a:pPr>
          </a:p>
          <a:p>
            <a:pPr algn="l" marL="598058" indent="-299029" lvl="1">
              <a:lnSpc>
                <a:spcPts val="3324"/>
              </a:lnSpc>
              <a:buFont typeface="Arial"/>
              <a:buChar char="•"/>
            </a:pPr>
            <a:r>
              <a:rPr lang="en-US" b="true" sz="2770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Return Rate</a:t>
            </a:r>
            <a:r>
              <a:rPr lang="en-US" b="true" sz="27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Proportion of churned users who rejoin Spotify within a specific timeframe (e.g., 45 days).</a:t>
            </a:r>
          </a:p>
          <a:p>
            <a:pPr algn="l">
              <a:lnSpc>
                <a:spcPts val="3324"/>
              </a:lnSpc>
            </a:pPr>
          </a:p>
          <a:p>
            <a:pPr algn="l" marL="598058" indent="-299029" lvl="1">
              <a:lnSpc>
                <a:spcPts val="3324"/>
              </a:lnSpc>
              <a:buFont typeface="Arial"/>
              <a:buChar char="•"/>
            </a:pPr>
            <a:r>
              <a:rPr lang="en-US" b="true" sz="2770">
                <a:solidFill>
                  <a:srgbClr val="1DB954"/>
                </a:solidFill>
                <a:latin typeface="Arimo Bold"/>
                <a:ea typeface="Arimo Bold"/>
                <a:cs typeface="Arimo Bold"/>
                <a:sym typeface="Arimo Bold"/>
              </a:rPr>
              <a:t>Premium Subscription Ratio</a:t>
            </a:r>
            <a:r>
              <a:rPr lang="en-US" b="true" sz="27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: Percentage of returning users opting for Premium plans over the Free plan</a:t>
            </a:r>
          </a:p>
          <a:p>
            <a:pPr algn="l">
              <a:lnSpc>
                <a:spcPts val="332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0050" y="6014382"/>
            <a:ext cx="4016272" cy="6073103"/>
          </a:xfrm>
          <a:custGeom>
            <a:avLst/>
            <a:gdLst/>
            <a:ahLst/>
            <a:cxnLst/>
            <a:rect r="r" b="b" t="t" l="l"/>
            <a:pathLst>
              <a:path h="6073103" w="4016272">
                <a:moveTo>
                  <a:pt x="0" y="0"/>
                </a:moveTo>
                <a:lnTo>
                  <a:pt x="4016272" y="0"/>
                </a:lnTo>
                <a:lnTo>
                  <a:pt x="4016272" y="6073103"/>
                </a:lnTo>
                <a:lnTo>
                  <a:pt x="0" y="6073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4050" y="-710645"/>
            <a:ext cx="4060277" cy="6213718"/>
          </a:xfrm>
          <a:custGeom>
            <a:avLst/>
            <a:gdLst/>
            <a:ahLst/>
            <a:cxnLst/>
            <a:rect r="r" b="b" t="t" l="l"/>
            <a:pathLst>
              <a:path h="6213718" w="4060277">
                <a:moveTo>
                  <a:pt x="0" y="0"/>
                </a:moveTo>
                <a:lnTo>
                  <a:pt x="4060277" y="0"/>
                </a:lnTo>
                <a:lnTo>
                  <a:pt x="4060277" y="6213718"/>
                </a:lnTo>
                <a:lnTo>
                  <a:pt x="0" y="6213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50" y="973425"/>
            <a:ext cx="1540800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66925"/>
            <a:ext cx="15408000" cy="81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Objective:</a:t>
            </a: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Predict churn for high-value customers in subscription-based services (e.g., Netflix, Spotify) to enhance customer retention, thereby driving business profit and growth. 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Churn Rates:</a:t>
            </a: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Netflix: 2.3-2.4%,  Spotify: 2%, Amazon Prime 8%, Apple Music 6.4%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</a:t>
            </a: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alyze customer demographics, engagement, and service interactions.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machine learning models (Logistic Regression, Random Forests) to predict churn.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 interactive dashboard for visualizing churn probabilities and engagement trends.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  <a:r>
              <a:rPr lang="en-US" b="true" sz="28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</a:t>
            </a: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 businesses to proactively retain valuable customers.</a:t>
            </a:r>
          </a:p>
          <a:p>
            <a:pPr algn="l" marL="626107" indent="-313054" lvl="1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churn and increase revenue through targeted, data-driven strategies.</a:t>
            </a:r>
          </a:p>
          <a:p>
            <a:pPr algn="l" marL="496570" indent="-248285" lvl="1">
              <a:lnSpc>
                <a:spcPts val="2760"/>
              </a:lnSpc>
              <a:buFont typeface="Arial"/>
              <a:buChar char="•"/>
            </a:pPr>
          </a:p>
          <a:p>
            <a:pPr algn="l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4876" y="-862800"/>
            <a:ext cx="5432101" cy="5178735"/>
          </a:xfrm>
          <a:custGeom>
            <a:avLst/>
            <a:gdLst/>
            <a:ahLst/>
            <a:cxnLst/>
            <a:rect r="r" b="b" t="t" l="l"/>
            <a:pathLst>
              <a:path h="5178735" w="5432101">
                <a:moveTo>
                  <a:pt x="0" y="0"/>
                </a:moveTo>
                <a:lnTo>
                  <a:pt x="5432101" y="0"/>
                </a:lnTo>
                <a:lnTo>
                  <a:pt x="5432101" y="5178735"/>
                </a:lnTo>
                <a:lnTo>
                  <a:pt x="0" y="5178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9350" y="6161024"/>
            <a:ext cx="3303648" cy="6729091"/>
          </a:xfrm>
          <a:custGeom>
            <a:avLst/>
            <a:gdLst/>
            <a:ahLst/>
            <a:cxnLst/>
            <a:rect r="r" b="b" t="t" l="l"/>
            <a:pathLst>
              <a:path h="6729091" w="3303648">
                <a:moveTo>
                  <a:pt x="0" y="0"/>
                </a:moveTo>
                <a:lnTo>
                  <a:pt x="3303648" y="0"/>
                </a:lnTo>
                <a:lnTo>
                  <a:pt x="3303648" y="6729091"/>
                </a:lnTo>
                <a:lnTo>
                  <a:pt x="0" y="672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30150" y="2249775"/>
            <a:ext cx="1127850" cy="1127850"/>
            <a:chOff x="0" y="0"/>
            <a:chExt cx="1503800" cy="1503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478407" cy="1478407"/>
            </a:xfrm>
            <a:custGeom>
              <a:avLst/>
              <a:gdLst/>
              <a:ahLst/>
              <a:cxnLst/>
              <a:rect r="r" b="b" t="t" l="l"/>
              <a:pathLst>
                <a:path h="1478407" w="1478407">
                  <a:moveTo>
                    <a:pt x="0" y="246380"/>
                  </a:moveTo>
                  <a:cubicBezTo>
                    <a:pt x="0" y="110363"/>
                    <a:pt x="110363" y="0"/>
                    <a:pt x="246380" y="0"/>
                  </a:cubicBezTo>
                  <a:lnTo>
                    <a:pt x="1232027" y="0"/>
                  </a:lnTo>
                  <a:cubicBezTo>
                    <a:pt x="1368171" y="0"/>
                    <a:pt x="1478407" y="110363"/>
                    <a:pt x="1478407" y="246380"/>
                  </a:cubicBezTo>
                  <a:lnTo>
                    <a:pt x="1478407" y="1232027"/>
                  </a:lnTo>
                  <a:cubicBezTo>
                    <a:pt x="1478407" y="1368171"/>
                    <a:pt x="1368044" y="1478407"/>
                    <a:pt x="1232027" y="1478407"/>
                  </a:cubicBezTo>
                  <a:lnTo>
                    <a:pt x="246380" y="1478407"/>
                  </a:lnTo>
                  <a:cubicBezTo>
                    <a:pt x="110363" y="1478407"/>
                    <a:pt x="0" y="1368044"/>
                    <a:pt x="0" y="1232027"/>
                  </a:cubicBezTo>
                  <a:close/>
                </a:path>
              </a:pathLst>
            </a:custGeom>
            <a:solidFill>
              <a:srgbClr val="E4291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3807" cy="1503807"/>
            </a:xfrm>
            <a:custGeom>
              <a:avLst/>
              <a:gdLst/>
              <a:ahLst/>
              <a:cxnLst/>
              <a:rect r="r" b="b" t="t" l="l"/>
              <a:pathLst>
                <a:path h="1503807" w="1503807">
                  <a:moveTo>
                    <a:pt x="0" y="259080"/>
                  </a:moveTo>
                  <a:cubicBezTo>
                    <a:pt x="0" y="115951"/>
                    <a:pt x="115951" y="0"/>
                    <a:pt x="259080" y="0"/>
                  </a:cubicBezTo>
                  <a:lnTo>
                    <a:pt x="1244727" y="0"/>
                  </a:lnTo>
                  <a:lnTo>
                    <a:pt x="1244727" y="12700"/>
                  </a:lnTo>
                  <a:lnTo>
                    <a:pt x="1244727" y="0"/>
                  </a:lnTo>
                  <a:cubicBezTo>
                    <a:pt x="1387856" y="0"/>
                    <a:pt x="1503807" y="115951"/>
                    <a:pt x="1503807" y="259080"/>
                  </a:cubicBezTo>
                  <a:lnTo>
                    <a:pt x="1491107" y="259080"/>
                  </a:lnTo>
                  <a:lnTo>
                    <a:pt x="1503807" y="259080"/>
                  </a:lnTo>
                  <a:lnTo>
                    <a:pt x="1503807" y="1244727"/>
                  </a:lnTo>
                  <a:lnTo>
                    <a:pt x="1491107" y="1244727"/>
                  </a:lnTo>
                  <a:lnTo>
                    <a:pt x="1503807" y="1244727"/>
                  </a:lnTo>
                  <a:cubicBezTo>
                    <a:pt x="1503807" y="1387856"/>
                    <a:pt x="1387856" y="1503807"/>
                    <a:pt x="1244727" y="1503807"/>
                  </a:cubicBezTo>
                  <a:lnTo>
                    <a:pt x="1244727" y="1491107"/>
                  </a:lnTo>
                  <a:lnTo>
                    <a:pt x="1244727" y="1503807"/>
                  </a:lnTo>
                  <a:lnTo>
                    <a:pt x="259080" y="1503807"/>
                  </a:lnTo>
                  <a:lnTo>
                    <a:pt x="259080" y="1491107"/>
                  </a:lnTo>
                  <a:lnTo>
                    <a:pt x="259080" y="1503807"/>
                  </a:lnTo>
                  <a:cubicBezTo>
                    <a:pt x="115951" y="1503807"/>
                    <a:pt x="0" y="1387856"/>
                    <a:pt x="0" y="1244727"/>
                  </a:cubicBezTo>
                  <a:lnTo>
                    <a:pt x="0" y="259080"/>
                  </a:lnTo>
                  <a:lnTo>
                    <a:pt x="12700" y="259080"/>
                  </a:lnTo>
                  <a:lnTo>
                    <a:pt x="0" y="259080"/>
                  </a:lnTo>
                  <a:moveTo>
                    <a:pt x="25400" y="259080"/>
                  </a:moveTo>
                  <a:lnTo>
                    <a:pt x="25400" y="1244727"/>
                  </a:lnTo>
                  <a:lnTo>
                    <a:pt x="12700" y="1244727"/>
                  </a:lnTo>
                  <a:lnTo>
                    <a:pt x="25400" y="1244727"/>
                  </a:lnTo>
                  <a:cubicBezTo>
                    <a:pt x="25400" y="1373759"/>
                    <a:pt x="130048" y="1478407"/>
                    <a:pt x="259080" y="1478407"/>
                  </a:cubicBezTo>
                  <a:lnTo>
                    <a:pt x="1244727" y="1478407"/>
                  </a:lnTo>
                  <a:cubicBezTo>
                    <a:pt x="1373759" y="1478407"/>
                    <a:pt x="1478407" y="1373759"/>
                    <a:pt x="1478407" y="1244727"/>
                  </a:cubicBezTo>
                  <a:lnTo>
                    <a:pt x="1478407" y="259080"/>
                  </a:lnTo>
                  <a:cubicBezTo>
                    <a:pt x="1478407" y="130048"/>
                    <a:pt x="1373759" y="25400"/>
                    <a:pt x="1244727" y="25400"/>
                  </a:cubicBezTo>
                  <a:lnTo>
                    <a:pt x="259080" y="25400"/>
                  </a:lnTo>
                  <a:lnTo>
                    <a:pt x="259080" y="12700"/>
                  </a:lnTo>
                  <a:lnTo>
                    <a:pt x="259080" y="25400"/>
                  </a:lnTo>
                  <a:cubicBezTo>
                    <a:pt x="130048" y="25400"/>
                    <a:pt x="25400" y="130048"/>
                    <a:pt x="25400" y="259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87975" y="3582430"/>
            <a:ext cx="52122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Expanding User 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032" y="4260893"/>
            <a:ext cx="57179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localized content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dynamic pricing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238761" y="3582430"/>
            <a:ext cx="52122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Boosting Engagement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7082" y="4260893"/>
            <a:ext cx="633386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exclusive content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targeted campaigns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454490" y="7150868"/>
            <a:ext cx="717827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Retention Through Innovation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424157" y="5832518"/>
            <a:ext cx="1127850" cy="1127850"/>
            <a:chOff x="0" y="0"/>
            <a:chExt cx="1503800" cy="1503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478407" cy="1478407"/>
            </a:xfrm>
            <a:custGeom>
              <a:avLst/>
              <a:gdLst/>
              <a:ahLst/>
              <a:cxnLst/>
              <a:rect r="r" b="b" t="t" l="l"/>
              <a:pathLst>
                <a:path h="1478407" w="1478407">
                  <a:moveTo>
                    <a:pt x="0" y="246380"/>
                  </a:moveTo>
                  <a:cubicBezTo>
                    <a:pt x="0" y="110363"/>
                    <a:pt x="110363" y="0"/>
                    <a:pt x="246380" y="0"/>
                  </a:cubicBezTo>
                  <a:lnTo>
                    <a:pt x="1232027" y="0"/>
                  </a:lnTo>
                  <a:cubicBezTo>
                    <a:pt x="1368171" y="0"/>
                    <a:pt x="1478407" y="110363"/>
                    <a:pt x="1478407" y="246380"/>
                  </a:cubicBezTo>
                  <a:lnTo>
                    <a:pt x="1478407" y="1232027"/>
                  </a:lnTo>
                  <a:cubicBezTo>
                    <a:pt x="1478407" y="1368171"/>
                    <a:pt x="1368044" y="1478407"/>
                    <a:pt x="1232027" y="1478407"/>
                  </a:cubicBezTo>
                  <a:lnTo>
                    <a:pt x="246380" y="1478407"/>
                  </a:lnTo>
                  <a:cubicBezTo>
                    <a:pt x="110363" y="1478407"/>
                    <a:pt x="0" y="1368044"/>
                    <a:pt x="0" y="1232027"/>
                  </a:cubicBezTo>
                  <a:close/>
                </a:path>
              </a:pathLst>
            </a:custGeom>
            <a:solidFill>
              <a:srgbClr val="E4291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03807" cy="1503807"/>
            </a:xfrm>
            <a:custGeom>
              <a:avLst/>
              <a:gdLst/>
              <a:ahLst/>
              <a:cxnLst/>
              <a:rect r="r" b="b" t="t" l="l"/>
              <a:pathLst>
                <a:path h="1503807" w="1503807">
                  <a:moveTo>
                    <a:pt x="0" y="259080"/>
                  </a:moveTo>
                  <a:cubicBezTo>
                    <a:pt x="0" y="115951"/>
                    <a:pt x="115951" y="0"/>
                    <a:pt x="259080" y="0"/>
                  </a:cubicBezTo>
                  <a:lnTo>
                    <a:pt x="1244727" y="0"/>
                  </a:lnTo>
                  <a:lnTo>
                    <a:pt x="1244727" y="12700"/>
                  </a:lnTo>
                  <a:lnTo>
                    <a:pt x="1244727" y="0"/>
                  </a:lnTo>
                  <a:cubicBezTo>
                    <a:pt x="1387856" y="0"/>
                    <a:pt x="1503807" y="115951"/>
                    <a:pt x="1503807" y="259080"/>
                  </a:cubicBezTo>
                  <a:lnTo>
                    <a:pt x="1491107" y="259080"/>
                  </a:lnTo>
                  <a:lnTo>
                    <a:pt x="1503807" y="259080"/>
                  </a:lnTo>
                  <a:lnTo>
                    <a:pt x="1503807" y="1244727"/>
                  </a:lnTo>
                  <a:lnTo>
                    <a:pt x="1491107" y="1244727"/>
                  </a:lnTo>
                  <a:lnTo>
                    <a:pt x="1503807" y="1244727"/>
                  </a:lnTo>
                  <a:cubicBezTo>
                    <a:pt x="1503807" y="1387856"/>
                    <a:pt x="1387856" y="1503807"/>
                    <a:pt x="1244727" y="1503807"/>
                  </a:cubicBezTo>
                  <a:lnTo>
                    <a:pt x="1244727" y="1491107"/>
                  </a:lnTo>
                  <a:lnTo>
                    <a:pt x="1244727" y="1503807"/>
                  </a:lnTo>
                  <a:lnTo>
                    <a:pt x="259080" y="1503807"/>
                  </a:lnTo>
                  <a:lnTo>
                    <a:pt x="259080" y="1491107"/>
                  </a:lnTo>
                  <a:lnTo>
                    <a:pt x="259080" y="1503807"/>
                  </a:lnTo>
                  <a:cubicBezTo>
                    <a:pt x="115951" y="1503807"/>
                    <a:pt x="0" y="1387856"/>
                    <a:pt x="0" y="1244727"/>
                  </a:cubicBezTo>
                  <a:lnTo>
                    <a:pt x="0" y="259080"/>
                  </a:lnTo>
                  <a:lnTo>
                    <a:pt x="12700" y="259080"/>
                  </a:lnTo>
                  <a:lnTo>
                    <a:pt x="0" y="259080"/>
                  </a:lnTo>
                  <a:moveTo>
                    <a:pt x="25400" y="259080"/>
                  </a:moveTo>
                  <a:lnTo>
                    <a:pt x="25400" y="1244727"/>
                  </a:lnTo>
                  <a:lnTo>
                    <a:pt x="12700" y="1244727"/>
                  </a:lnTo>
                  <a:lnTo>
                    <a:pt x="25400" y="1244727"/>
                  </a:lnTo>
                  <a:cubicBezTo>
                    <a:pt x="25400" y="1373759"/>
                    <a:pt x="130048" y="1478407"/>
                    <a:pt x="259080" y="1478407"/>
                  </a:cubicBezTo>
                  <a:lnTo>
                    <a:pt x="1244727" y="1478407"/>
                  </a:lnTo>
                  <a:cubicBezTo>
                    <a:pt x="1373759" y="1478407"/>
                    <a:pt x="1478407" y="1373759"/>
                    <a:pt x="1478407" y="1244727"/>
                  </a:cubicBezTo>
                  <a:lnTo>
                    <a:pt x="1478407" y="259080"/>
                  </a:lnTo>
                  <a:cubicBezTo>
                    <a:pt x="1478407" y="130048"/>
                    <a:pt x="1373759" y="25400"/>
                    <a:pt x="1244727" y="25400"/>
                  </a:cubicBezTo>
                  <a:lnTo>
                    <a:pt x="259080" y="25400"/>
                  </a:lnTo>
                  <a:lnTo>
                    <a:pt x="259080" y="12700"/>
                  </a:lnTo>
                  <a:lnTo>
                    <a:pt x="259080" y="25400"/>
                  </a:lnTo>
                  <a:cubicBezTo>
                    <a:pt x="130048" y="25400"/>
                    <a:pt x="25400" y="130048"/>
                    <a:pt x="25400" y="259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80936" y="2249775"/>
            <a:ext cx="1127850" cy="1127850"/>
            <a:chOff x="0" y="0"/>
            <a:chExt cx="1503800" cy="1503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478407" cy="1478407"/>
            </a:xfrm>
            <a:custGeom>
              <a:avLst/>
              <a:gdLst/>
              <a:ahLst/>
              <a:cxnLst/>
              <a:rect r="r" b="b" t="t" l="l"/>
              <a:pathLst>
                <a:path h="1478407" w="1478407">
                  <a:moveTo>
                    <a:pt x="0" y="246380"/>
                  </a:moveTo>
                  <a:cubicBezTo>
                    <a:pt x="0" y="110363"/>
                    <a:pt x="110363" y="0"/>
                    <a:pt x="246380" y="0"/>
                  </a:cubicBezTo>
                  <a:lnTo>
                    <a:pt x="1232027" y="0"/>
                  </a:lnTo>
                  <a:cubicBezTo>
                    <a:pt x="1368171" y="0"/>
                    <a:pt x="1478407" y="110363"/>
                    <a:pt x="1478407" y="246380"/>
                  </a:cubicBezTo>
                  <a:lnTo>
                    <a:pt x="1478407" y="1232027"/>
                  </a:lnTo>
                  <a:cubicBezTo>
                    <a:pt x="1478407" y="1368171"/>
                    <a:pt x="1368044" y="1478407"/>
                    <a:pt x="1232027" y="1478407"/>
                  </a:cubicBezTo>
                  <a:lnTo>
                    <a:pt x="246380" y="1478407"/>
                  </a:lnTo>
                  <a:cubicBezTo>
                    <a:pt x="110363" y="1478407"/>
                    <a:pt x="0" y="1368044"/>
                    <a:pt x="0" y="1232027"/>
                  </a:cubicBezTo>
                  <a:close/>
                </a:path>
              </a:pathLst>
            </a:custGeom>
            <a:solidFill>
              <a:srgbClr val="E4291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3807" cy="1503807"/>
            </a:xfrm>
            <a:custGeom>
              <a:avLst/>
              <a:gdLst/>
              <a:ahLst/>
              <a:cxnLst/>
              <a:rect r="r" b="b" t="t" l="l"/>
              <a:pathLst>
                <a:path h="1503807" w="1503807">
                  <a:moveTo>
                    <a:pt x="0" y="259080"/>
                  </a:moveTo>
                  <a:cubicBezTo>
                    <a:pt x="0" y="115951"/>
                    <a:pt x="115951" y="0"/>
                    <a:pt x="259080" y="0"/>
                  </a:cubicBezTo>
                  <a:lnTo>
                    <a:pt x="1244727" y="0"/>
                  </a:lnTo>
                  <a:lnTo>
                    <a:pt x="1244727" y="12700"/>
                  </a:lnTo>
                  <a:lnTo>
                    <a:pt x="1244727" y="0"/>
                  </a:lnTo>
                  <a:cubicBezTo>
                    <a:pt x="1387856" y="0"/>
                    <a:pt x="1503807" y="115951"/>
                    <a:pt x="1503807" y="259080"/>
                  </a:cubicBezTo>
                  <a:lnTo>
                    <a:pt x="1491107" y="259080"/>
                  </a:lnTo>
                  <a:lnTo>
                    <a:pt x="1503807" y="259080"/>
                  </a:lnTo>
                  <a:lnTo>
                    <a:pt x="1503807" y="1244727"/>
                  </a:lnTo>
                  <a:lnTo>
                    <a:pt x="1491107" y="1244727"/>
                  </a:lnTo>
                  <a:lnTo>
                    <a:pt x="1503807" y="1244727"/>
                  </a:lnTo>
                  <a:cubicBezTo>
                    <a:pt x="1503807" y="1387856"/>
                    <a:pt x="1387856" y="1503807"/>
                    <a:pt x="1244727" y="1503807"/>
                  </a:cubicBezTo>
                  <a:lnTo>
                    <a:pt x="1244727" y="1491107"/>
                  </a:lnTo>
                  <a:lnTo>
                    <a:pt x="1244727" y="1503807"/>
                  </a:lnTo>
                  <a:lnTo>
                    <a:pt x="259080" y="1503807"/>
                  </a:lnTo>
                  <a:lnTo>
                    <a:pt x="259080" y="1491107"/>
                  </a:lnTo>
                  <a:lnTo>
                    <a:pt x="259080" y="1503807"/>
                  </a:lnTo>
                  <a:cubicBezTo>
                    <a:pt x="115951" y="1503807"/>
                    <a:pt x="0" y="1387856"/>
                    <a:pt x="0" y="1244727"/>
                  </a:cubicBezTo>
                  <a:lnTo>
                    <a:pt x="0" y="259080"/>
                  </a:lnTo>
                  <a:lnTo>
                    <a:pt x="12700" y="259080"/>
                  </a:lnTo>
                  <a:lnTo>
                    <a:pt x="0" y="259080"/>
                  </a:lnTo>
                  <a:moveTo>
                    <a:pt x="25400" y="259080"/>
                  </a:moveTo>
                  <a:lnTo>
                    <a:pt x="25400" y="1244727"/>
                  </a:lnTo>
                  <a:lnTo>
                    <a:pt x="12700" y="1244727"/>
                  </a:lnTo>
                  <a:lnTo>
                    <a:pt x="25400" y="1244727"/>
                  </a:lnTo>
                  <a:cubicBezTo>
                    <a:pt x="25400" y="1373759"/>
                    <a:pt x="130048" y="1478407"/>
                    <a:pt x="259080" y="1478407"/>
                  </a:cubicBezTo>
                  <a:lnTo>
                    <a:pt x="1244727" y="1478407"/>
                  </a:lnTo>
                  <a:cubicBezTo>
                    <a:pt x="1373759" y="1478407"/>
                    <a:pt x="1478407" y="1373759"/>
                    <a:pt x="1478407" y="1244727"/>
                  </a:cubicBezTo>
                  <a:lnTo>
                    <a:pt x="1478407" y="259080"/>
                  </a:lnTo>
                  <a:cubicBezTo>
                    <a:pt x="1478407" y="130048"/>
                    <a:pt x="1373759" y="25400"/>
                    <a:pt x="1244727" y="25400"/>
                  </a:cubicBezTo>
                  <a:lnTo>
                    <a:pt x="259080" y="25400"/>
                  </a:lnTo>
                  <a:lnTo>
                    <a:pt x="259080" y="12700"/>
                  </a:lnTo>
                  <a:lnTo>
                    <a:pt x="259080" y="25400"/>
                  </a:lnTo>
                  <a:cubicBezTo>
                    <a:pt x="130048" y="25400"/>
                    <a:pt x="25400" y="130048"/>
                    <a:pt x="25400" y="2590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228375" y="2438475"/>
            <a:ext cx="731400" cy="7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79161" y="2438475"/>
            <a:ext cx="731400" cy="7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19082" y="6018218"/>
            <a:ext cx="738000" cy="74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450" y="973425"/>
            <a:ext cx="1540800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BUSINESS SOLUTIONS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12042" y="7924800"/>
            <a:ext cx="847993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personalized recommendations</a:t>
            </a:r>
          </a:p>
          <a:p>
            <a:pPr algn="l" marL="647698" indent="-323849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interactive experiences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039" y="6900750"/>
            <a:ext cx="3944308" cy="5498835"/>
          </a:xfrm>
          <a:custGeom>
            <a:avLst/>
            <a:gdLst/>
            <a:ahLst/>
            <a:cxnLst/>
            <a:rect r="r" b="b" t="t" l="l"/>
            <a:pathLst>
              <a:path h="5498835" w="3944308">
                <a:moveTo>
                  <a:pt x="0" y="0"/>
                </a:moveTo>
                <a:lnTo>
                  <a:pt x="3944308" y="0"/>
                </a:lnTo>
                <a:lnTo>
                  <a:pt x="3944308" y="5498835"/>
                </a:lnTo>
                <a:lnTo>
                  <a:pt x="0" y="5498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92126" y="-285288"/>
            <a:ext cx="4549117" cy="5032518"/>
          </a:xfrm>
          <a:custGeom>
            <a:avLst/>
            <a:gdLst/>
            <a:ahLst/>
            <a:cxnLst/>
            <a:rect r="r" b="b" t="t" l="l"/>
            <a:pathLst>
              <a:path h="5032518" w="4549117">
                <a:moveTo>
                  <a:pt x="0" y="0"/>
                </a:moveTo>
                <a:lnTo>
                  <a:pt x="4549117" y="0"/>
                </a:lnTo>
                <a:lnTo>
                  <a:pt x="4549117" y="5032518"/>
                </a:lnTo>
                <a:lnTo>
                  <a:pt x="0" y="5032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88880" y="4287845"/>
            <a:ext cx="5049960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Increased customer lifetime value(CLV) and loyalty. 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Higher conversion rates from free to premium tiers (Spotify)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Optimized revenue through tailored marketing and product offerings.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4169" y="1734893"/>
            <a:ext cx="46842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KEY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1915" y="2468570"/>
            <a:ext cx="596450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609" indent="-325804" lvl="1">
              <a:lnSpc>
                <a:spcPts val="3621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Leveraging churn prediction models and user behavior data helps improve retention.</a:t>
            </a:r>
          </a:p>
          <a:p>
            <a:pPr algn="l" marL="651609" indent="-325804" lvl="1">
              <a:lnSpc>
                <a:spcPts val="3621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Personalized offers, content, and campaigns can effectively reduce churn.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6952" y="6164270"/>
            <a:ext cx="46842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IMPACT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118" y="6802445"/>
            <a:ext cx="592030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Proactive, data-driven strategies boost sustainable growth, market reach, and competitiveness in subscription-based industries.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46375" y="3344587"/>
            <a:ext cx="46842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OUTCOMES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677101" y="2695344"/>
            <a:ext cx="2887647" cy="5989394"/>
          </a:xfrm>
          <a:custGeom>
            <a:avLst/>
            <a:gdLst/>
            <a:ahLst/>
            <a:cxnLst/>
            <a:rect r="r" b="b" t="t" l="l"/>
            <a:pathLst>
              <a:path h="5989394" w="2887647">
                <a:moveTo>
                  <a:pt x="0" y="0"/>
                </a:moveTo>
                <a:lnTo>
                  <a:pt x="2887648" y="0"/>
                </a:lnTo>
                <a:lnTo>
                  <a:pt x="2887648" y="5989394"/>
                </a:lnTo>
                <a:lnTo>
                  <a:pt x="0" y="5989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6198369" y="2153992"/>
            <a:ext cx="1509706" cy="1609695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661152" y="6583370"/>
            <a:ext cx="1882725" cy="34981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546375" y="3763687"/>
            <a:ext cx="0" cy="1600026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26450" y="973425"/>
            <a:ext cx="1540800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415" y="6808474"/>
            <a:ext cx="3054229" cy="4899653"/>
          </a:xfrm>
          <a:custGeom>
            <a:avLst/>
            <a:gdLst/>
            <a:ahLst/>
            <a:cxnLst/>
            <a:rect r="r" b="b" t="t" l="l"/>
            <a:pathLst>
              <a:path h="4899653" w="3054229">
                <a:moveTo>
                  <a:pt x="0" y="0"/>
                </a:moveTo>
                <a:lnTo>
                  <a:pt x="3054229" y="0"/>
                </a:lnTo>
                <a:lnTo>
                  <a:pt x="3054229" y="4899652"/>
                </a:lnTo>
                <a:lnTo>
                  <a:pt x="0" y="489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0553" y="-1081574"/>
            <a:ext cx="4640870" cy="7018128"/>
          </a:xfrm>
          <a:custGeom>
            <a:avLst/>
            <a:gdLst/>
            <a:ahLst/>
            <a:cxnLst/>
            <a:rect r="r" b="b" t="t" l="l"/>
            <a:pathLst>
              <a:path h="7018128" w="4640870">
                <a:moveTo>
                  <a:pt x="0" y="0"/>
                </a:moveTo>
                <a:lnTo>
                  <a:pt x="4640870" y="0"/>
                </a:lnTo>
                <a:lnTo>
                  <a:pt x="4640870" y="7018128"/>
                </a:lnTo>
                <a:lnTo>
                  <a:pt x="0" y="701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0553" y="6808474"/>
            <a:ext cx="1915419" cy="2967550"/>
          </a:xfrm>
          <a:custGeom>
            <a:avLst/>
            <a:gdLst/>
            <a:ahLst/>
            <a:cxnLst/>
            <a:rect r="r" b="b" t="t" l="l"/>
            <a:pathLst>
              <a:path h="2967550" w="1915419">
                <a:moveTo>
                  <a:pt x="0" y="0"/>
                </a:moveTo>
                <a:lnTo>
                  <a:pt x="1915419" y="0"/>
                </a:lnTo>
                <a:lnTo>
                  <a:pt x="1915419" y="2967550"/>
                </a:lnTo>
                <a:lnTo>
                  <a:pt x="0" y="2967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343154" y="3205002"/>
            <a:ext cx="13563993" cy="2354224"/>
            <a:chOff x="0" y="0"/>
            <a:chExt cx="18085325" cy="31389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3825"/>
              <a:ext cx="18085325" cy="19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15"/>
                </a:lnSpc>
              </a:pPr>
              <a:r>
                <a:rPr lang="en-US" sz="11365" i="true">
                  <a:solidFill>
                    <a:srgbClr val="FFFFFF"/>
                  </a:solidFill>
                  <a:latin typeface="Pathway Gothic One"/>
                  <a:ea typeface="Pathway Gothic One"/>
                  <a:cs typeface="Pathway Gothic One"/>
                  <a:sym typeface="Pathway Gothic One"/>
                </a:rPr>
                <a:t>THANK YOU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8085325" cy="9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3036" y="242792"/>
            <a:ext cx="2947620" cy="560048"/>
          </a:xfrm>
          <a:custGeom>
            <a:avLst/>
            <a:gdLst/>
            <a:ahLst/>
            <a:cxnLst/>
            <a:rect r="r" b="b" t="t" l="l"/>
            <a:pathLst>
              <a:path h="560048" w="2947620">
                <a:moveTo>
                  <a:pt x="0" y="0"/>
                </a:moveTo>
                <a:lnTo>
                  <a:pt x="2947619" y="0"/>
                </a:lnTo>
                <a:lnTo>
                  <a:pt x="2947619" y="560048"/>
                </a:lnTo>
                <a:lnTo>
                  <a:pt x="0" y="560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0980" y="196502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297123" y="3060208"/>
            <a:ext cx="2985632" cy="3062610"/>
          </a:xfrm>
          <a:custGeom>
            <a:avLst/>
            <a:gdLst/>
            <a:ahLst/>
            <a:cxnLst/>
            <a:rect r="r" b="b" t="t" l="l"/>
            <a:pathLst>
              <a:path h="3062610" w="2985632">
                <a:moveTo>
                  <a:pt x="0" y="0"/>
                </a:moveTo>
                <a:lnTo>
                  <a:pt x="2985632" y="0"/>
                </a:lnTo>
                <a:lnTo>
                  <a:pt x="2985632" y="3062610"/>
                </a:lnTo>
                <a:lnTo>
                  <a:pt x="0" y="306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2811" y="3060208"/>
            <a:ext cx="2992872" cy="3062609"/>
          </a:xfrm>
          <a:custGeom>
            <a:avLst/>
            <a:gdLst/>
            <a:ahLst/>
            <a:cxnLst/>
            <a:rect r="r" b="b" t="t" l="l"/>
            <a:pathLst>
              <a:path h="3062609" w="2992872">
                <a:moveTo>
                  <a:pt x="0" y="0"/>
                </a:moveTo>
                <a:lnTo>
                  <a:pt x="2992872" y="0"/>
                </a:lnTo>
                <a:lnTo>
                  <a:pt x="2992872" y="3062608"/>
                </a:lnTo>
                <a:lnTo>
                  <a:pt x="0" y="3062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8498" y="3060208"/>
            <a:ext cx="3000113" cy="3062607"/>
          </a:xfrm>
          <a:custGeom>
            <a:avLst/>
            <a:gdLst/>
            <a:ahLst/>
            <a:cxnLst/>
            <a:rect r="r" b="b" t="t" l="l"/>
            <a:pathLst>
              <a:path h="3062607" w="3000113">
                <a:moveTo>
                  <a:pt x="0" y="0"/>
                </a:moveTo>
                <a:lnTo>
                  <a:pt x="3000113" y="0"/>
                </a:lnTo>
                <a:lnTo>
                  <a:pt x="3000113" y="3062607"/>
                </a:lnTo>
                <a:lnTo>
                  <a:pt x="0" y="3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84186" y="3060208"/>
            <a:ext cx="3007352" cy="3062606"/>
          </a:xfrm>
          <a:custGeom>
            <a:avLst/>
            <a:gdLst/>
            <a:ahLst/>
            <a:cxnLst/>
            <a:rect r="r" b="b" t="t" l="l"/>
            <a:pathLst>
              <a:path h="3062606" w="3007352">
                <a:moveTo>
                  <a:pt x="0" y="0"/>
                </a:moveTo>
                <a:lnTo>
                  <a:pt x="3007351" y="0"/>
                </a:lnTo>
                <a:lnTo>
                  <a:pt x="3007351" y="3062605"/>
                </a:lnTo>
                <a:lnTo>
                  <a:pt x="0" y="3062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6463" y="6493367"/>
            <a:ext cx="293023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2150" y="6493367"/>
            <a:ext cx="293023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Genre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4052" y="6493367"/>
            <a:ext cx="293023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35571" y="6493367"/>
            <a:ext cx="293023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Multi screen subscription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mpty red chairs in cinema with popcorn and drinks"/>
          <p:cNvSpPr/>
          <p:nvPr/>
        </p:nvSpPr>
        <p:spPr>
          <a:xfrm flipH="true" flipV="false" rot="0">
            <a:off x="-213360" y="721915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18288000" y="0"/>
                </a:moveTo>
                <a:lnTo>
                  <a:pt x="0" y="0"/>
                </a:lnTo>
                <a:lnTo>
                  <a:pt x="0" y="10286998"/>
                </a:lnTo>
                <a:lnTo>
                  <a:pt x="18288000" y="1028699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0673" r="0" b="-106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3360" y="268282"/>
            <a:ext cx="11353800" cy="10287000"/>
            <a:chOff x="0" y="0"/>
            <a:chExt cx="151384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5138400">
                  <a:moveTo>
                    <a:pt x="0" y="0"/>
                  </a:moveTo>
                  <a:lnTo>
                    <a:pt x="15138400" y="0"/>
                  </a:lnTo>
                  <a:lnTo>
                    <a:pt x="151384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5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28578"/>
            <a:ext cx="18288000" cy="1057278"/>
            <a:chOff x="0" y="0"/>
            <a:chExt cx="24384000" cy="1409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29724"/>
            <a:ext cx="18288000" cy="1057277"/>
            <a:chOff x="0" y="0"/>
            <a:chExt cx="24384000" cy="14097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9" id="9" descr="Netflix, โลโก้ ไอคอน ใน Vector Logo"/>
          <p:cNvSpPr/>
          <p:nvPr/>
        </p:nvSpPr>
        <p:spPr>
          <a:xfrm flipH="false" flipV="false" rot="0">
            <a:off x="320445" y="217208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4" y="0"/>
                </a:lnTo>
                <a:lnTo>
                  <a:pt x="593994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 descr="Magnifying glass with solid fill"/>
          <p:cNvSpPr/>
          <p:nvPr/>
        </p:nvSpPr>
        <p:spPr>
          <a:xfrm flipH="false" flipV="false" rot="0">
            <a:off x="16496886" y="360878"/>
            <a:ext cx="335513" cy="335512"/>
          </a:xfrm>
          <a:custGeom>
            <a:avLst/>
            <a:gdLst/>
            <a:ahLst/>
            <a:cxnLst/>
            <a:rect r="r" b="b" t="t" l="l"/>
            <a:pathLst>
              <a:path h="335512" w="335513">
                <a:moveTo>
                  <a:pt x="0" y="0"/>
                </a:moveTo>
                <a:lnTo>
                  <a:pt x="335513" y="0"/>
                </a:lnTo>
                <a:lnTo>
                  <a:pt x="335513" y="335512"/>
                </a:lnTo>
                <a:lnTo>
                  <a:pt x="0" y="33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628100" y="394487"/>
            <a:ext cx="345326" cy="282568"/>
            <a:chOff x="0" y="0"/>
            <a:chExt cx="460434" cy="3767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0375" cy="376809"/>
            </a:xfrm>
            <a:custGeom>
              <a:avLst/>
              <a:gdLst/>
              <a:ahLst/>
              <a:cxnLst/>
              <a:rect r="r" b="b" t="t" l="l"/>
              <a:pathLst>
                <a:path h="376809" w="460375">
                  <a:moveTo>
                    <a:pt x="0" y="36703"/>
                  </a:moveTo>
                  <a:cubicBezTo>
                    <a:pt x="0" y="16256"/>
                    <a:pt x="16764" y="0"/>
                    <a:pt x="36957" y="0"/>
                  </a:cubicBezTo>
                  <a:lnTo>
                    <a:pt x="423418" y="0"/>
                  </a:lnTo>
                  <a:lnTo>
                    <a:pt x="423418" y="12700"/>
                  </a:lnTo>
                  <a:lnTo>
                    <a:pt x="423418" y="0"/>
                  </a:lnTo>
                  <a:cubicBezTo>
                    <a:pt x="443738" y="0"/>
                    <a:pt x="460375" y="16256"/>
                    <a:pt x="460375" y="36703"/>
                  </a:cubicBezTo>
                  <a:lnTo>
                    <a:pt x="447675" y="36703"/>
                  </a:lnTo>
                  <a:lnTo>
                    <a:pt x="460375" y="36703"/>
                  </a:lnTo>
                  <a:lnTo>
                    <a:pt x="460375" y="340106"/>
                  </a:lnTo>
                  <a:lnTo>
                    <a:pt x="447675" y="340106"/>
                  </a:lnTo>
                  <a:lnTo>
                    <a:pt x="460375" y="340106"/>
                  </a:lnTo>
                  <a:cubicBezTo>
                    <a:pt x="460375" y="360553"/>
                    <a:pt x="443611" y="376809"/>
                    <a:pt x="423418" y="376809"/>
                  </a:cubicBezTo>
                  <a:lnTo>
                    <a:pt x="423418" y="364109"/>
                  </a:lnTo>
                  <a:lnTo>
                    <a:pt x="423418" y="376809"/>
                  </a:lnTo>
                  <a:lnTo>
                    <a:pt x="36957" y="376809"/>
                  </a:lnTo>
                  <a:lnTo>
                    <a:pt x="36957" y="364109"/>
                  </a:lnTo>
                  <a:lnTo>
                    <a:pt x="36957" y="376809"/>
                  </a:lnTo>
                  <a:cubicBezTo>
                    <a:pt x="16764" y="376809"/>
                    <a:pt x="0" y="360553"/>
                    <a:pt x="0" y="340106"/>
                  </a:cubicBezTo>
                  <a:lnTo>
                    <a:pt x="0" y="36703"/>
                  </a:lnTo>
                  <a:lnTo>
                    <a:pt x="12700" y="36703"/>
                  </a:lnTo>
                  <a:lnTo>
                    <a:pt x="0" y="36703"/>
                  </a:lnTo>
                  <a:moveTo>
                    <a:pt x="25400" y="36703"/>
                  </a:moveTo>
                  <a:lnTo>
                    <a:pt x="25400" y="340106"/>
                  </a:lnTo>
                  <a:lnTo>
                    <a:pt x="12700" y="340106"/>
                  </a:lnTo>
                  <a:lnTo>
                    <a:pt x="25400" y="340106"/>
                  </a:lnTo>
                  <a:cubicBezTo>
                    <a:pt x="25400" y="346202"/>
                    <a:pt x="30480" y="351409"/>
                    <a:pt x="36957" y="351409"/>
                  </a:cubicBezTo>
                  <a:lnTo>
                    <a:pt x="423418" y="351409"/>
                  </a:lnTo>
                  <a:cubicBezTo>
                    <a:pt x="430022" y="351409"/>
                    <a:pt x="434975" y="346202"/>
                    <a:pt x="434975" y="340106"/>
                  </a:cubicBezTo>
                  <a:lnTo>
                    <a:pt x="434975" y="36703"/>
                  </a:lnTo>
                  <a:cubicBezTo>
                    <a:pt x="434975" y="30607"/>
                    <a:pt x="429895" y="25400"/>
                    <a:pt x="423418" y="25400"/>
                  </a:cubicBezTo>
                  <a:lnTo>
                    <a:pt x="36957" y="25400"/>
                  </a:lnTo>
                  <a:lnTo>
                    <a:pt x="36957" y="12700"/>
                  </a:lnTo>
                  <a:lnTo>
                    <a:pt x="36957" y="25400"/>
                  </a:lnTo>
                  <a:cubicBezTo>
                    <a:pt x="30480" y="25400"/>
                    <a:pt x="25400" y="30607"/>
                    <a:pt x="25400" y="3670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255873" y="446076"/>
            <a:ext cx="600873" cy="281395"/>
            <a:chOff x="0" y="0"/>
            <a:chExt cx="801164" cy="3751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1116" cy="375158"/>
            </a:xfrm>
            <a:custGeom>
              <a:avLst/>
              <a:gdLst/>
              <a:ahLst/>
              <a:cxnLst/>
              <a:rect r="r" b="b" t="t" l="l"/>
              <a:pathLst>
                <a:path h="375158" w="801116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775589" y="0"/>
                  </a:lnTo>
                  <a:cubicBezTo>
                    <a:pt x="789686" y="0"/>
                    <a:pt x="801116" y="11430"/>
                    <a:pt x="801116" y="25527"/>
                  </a:cubicBezTo>
                  <a:lnTo>
                    <a:pt x="801116" y="349631"/>
                  </a:lnTo>
                  <a:cubicBezTo>
                    <a:pt x="801116" y="363728"/>
                    <a:pt x="789686" y="375158"/>
                    <a:pt x="775589" y="375158"/>
                  </a:cubicBezTo>
                  <a:lnTo>
                    <a:pt x="25527" y="375158"/>
                  </a:lnTo>
                  <a:cubicBezTo>
                    <a:pt x="11430" y="375158"/>
                    <a:pt x="0" y="363728"/>
                    <a:pt x="0" y="34963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15" id="15" descr="Wi-Fi with solid fill"/>
          <p:cNvSpPr/>
          <p:nvPr/>
        </p:nvSpPr>
        <p:spPr>
          <a:xfrm flipH="false" flipV="false" rot="2700000">
            <a:off x="15480232" y="393290"/>
            <a:ext cx="434985" cy="434985"/>
          </a:xfrm>
          <a:custGeom>
            <a:avLst/>
            <a:gdLst/>
            <a:ahLst/>
            <a:cxnLst/>
            <a:rect r="r" b="b" t="t" l="l"/>
            <a:pathLst>
              <a:path h="434985" w="434985">
                <a:moveTo>
                  <a:pt x="0" y="0"/>
                </a:moveTo>
                <a:lnTo>
                  <a:pt x="434986" y="0"/>
                </a:lnTo>
                <a:lnTo>
                  <a:pt x="434986" y="434985"/>
                </a:lnTo>
                <a:lnTo>
                  <a:pt x="0" y="43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383986" y="268282"/>
            <a:ext cx="500260" cy="496097"/>
          </a:xfrm>
          <a:custGeom>
            <a:avLst/>
            <a:gdLst/>
            <a:ahLst/>
            <a:cxnLst/>
            <a:rect r="r" b="b" t="t" l="l"/>
            <a:pathLst>
              <a:path h="496097" w="500260">
                <a:moveTo>
                  <a:pt x="0" y="0"/>
                </a:moveTo>
                <a:lnTo>
                  <a:pt x="500260" y="0"/>
                </a:lnTo>
                <a:lnTo>
                  <a:pt x="500260" y="496097"/>
                </a:lnTo>
                <a:lnTo>
                  <a:pt x="0" y="496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Netflix, โลโก้ ไอคอน ใน Vector Logo"/>
          <p:cNvSpPr/>
          <p:nvPr/>
        </p:nvSpPr>
        <p:spPr>
          <a:xfrm flipH="false" flipV="false" rot="0">
            <a:off x="1096305" y="1423091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4" y="0"/>
                </a:lnTo>
                <a:lnTo>
                  <a:pt x="593994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8292" y="7253191"/>
            <a:ext cx="1948723" cy="548640"/>
            <a:chOff x="0" y="0"/>
            <a:chExt cx="2598298" cy="7315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98420" cy="731520"/>
            </a:xfrm>
            <a:custGeom>
              <a:avLst/>
              <a:gdLst/>
              <a:ahLst/>
              <a:cxnLst/>
              <a:rect r="r" b="b" t="t" l="l"/>
              <a:pathLst>
                <a:path h="731520" w="259842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2510790" y="0"/>
                  </a:lnTo>
                  <a:cubicBezTo>
                    <a:pt x="2559177" y="0"/>
                    <a:pt x="2598420" y="39243"/>
                    <a:pt x="2598420" y="87630"/>
                  </a:cubicBezTo>
                  <a:lnTo>
                    <a:pt x="2598420" y="643890"/>
                  </a:lnTo>
                  <a:cubicBezTo>
                    <a:pt x="2598420" y="692277"/>
                    <a:pt x="2559177" y="731520"/>
                    <a:pt x="251079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3302" y="7329667"/>
            <a:ext cx="1195614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1344411" y="7411706"/>
            <a:ext cx="238318" cy="205448"/>
            <a:chOff x="0" y="0"/>
            <a:chExt cx="317758" cy="2739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065624" y="7253191"/>
            <a:ext cx="2457449" cy="548640"/>
            <a:chOff x="0" y="0"/>
            <a:chExt cx="3276598" cy="731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76600" cy="731520"/>
            </a:xfrm>
            <a:custGeom>
              <a:avLst/>
              <a:gdLst/>
              <a:ahLst/>
              <a:cxnLst/>
              <a:rect r="r" b="b" t="t" l="l"/>
              <a:pathLst>
                <a:path h="731520" w="32766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3188970" y="0"/>
                  </a:lnTo>
                  <a:cubicBezTo>
                    <a:pt x="3237357" y="0"/>
                    <a:pt x="3276600" y="39243"/>
                    <a:pt x="3276600" y="87630"/>
                  </a:cubicBezTo>
                  <a:lnTo>
                    <a:pt x="3276600" y="643890"/>
                  </a:lnTo>
                  <a:cubicBezTo>
                    <a:pt x="3276600" y="692277"/>
                    <a:pt x="3237357" y="731520"/>
                    <a:pt x="31889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707871" y="7329667"/>
            <a:ext cx="1523731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My List</a:t>
            </a:r>
          </a:p>
        </p:txBody>
      </p:sp>
      <p:sp>
        <p:nvSpPr>
          <p:cNvPr name="Freeform 26" id="26" descr="Add outline"/>
          <p:cNvSpPr/>
          <p:nvPr/>
        </p:nvSpPr>
        <p:spPr>
          <a:xfrm flipH="false" flipV="false" rot="0">
            <a:off x="3582153" y="7387634"/>
            <a:ext cx="263814" cy="263814"/>
          </a:xfrm>
          <a:custGeom>
            <a:avLst/>
            <a:gdLst/>
            <a:ahLst/>
            <a:cxnLst/>
            <a:rect r="r" b="b" t="t" l="l"/>
            <a:pathLst>
              <a:path h="263814" w="263814">
                <a:moveTo>
                  <a:pt x="0" y="0"/>
                </a:moveTo>
                <a:lnTo>
                  <a:pt x="263814" y="0"/>
                </a:lnTo>
                <a:lnTo>
                  <a:pt x="263814" y="263814"/>
                </a:lnTo>
                <a:lnTo>
                  <a:pt x="0" y="263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90405" y="2483810"/>
            <a:ext cx="5196472" cy="4069350"/>
          </a:xfrm>
          <a:custGeom>
            <a:avLst/>
            <a:gdLst/>
            <a:ahLst/>
            <a:cxnLst/>
            <a:rect r="r" b="b" t="t" l="l"/>
            <a:pathLst>
              <a:path h="4069350" w="5196472">
                <a:moveTo>
                  <a:pt x="0" y="0"/>
                </a:moveTo>
                <a:lnTo>
                  <a:pt x="5196472" y="0"/>
                </a:lnTo>
                <a:lnTo>
                  <a:pt x="5196472" y="4069350"/>
                </a:lnTo>
                <a:lnTo>
                  <a:pt x="0" y="4069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074987" y="1948688"/>
            <a:ext cx="9559129" cy="6250711"/>
          </a:xfrm>
          <a:custGeom>
            <a:avLst/>
            <a:gdLst/>
            <a:ahLst/>
            <a:cxnLst/>
            <a:rect r="r" b="b" t="t" l="l"/>
            <a:pathLst>
              <a:path h="6250711" w="9559129">
                <a:moveTo>
                  <a:pt x="0" y="0"/>
                </a:moveTo>
                <a:lnTo>
                  <a:pt x="9559129" y="0"/>
                </a:lnTo>
                <a:lnTo>
                  <a:pt x="9559129" y="6250711"/>
                </a:lnTo>
                <a:lnTo>
                  <a:pt x="0" y="62507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39" t="0" r="-1039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0405" y="343357"/>
            <a:ext cx="14851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58465" y="204784"/>
            <a:ext cx="1485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Multi-Screen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26525" y="343357"/>
            <a:ext cx="14851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Minutes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12653" y="1472438"/>
            <a:ext cx="288634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>
                    <a:alpha val="49804"/>
                  </a:srgbClr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28575"/>
            <a:ext cx="18307050" cy="10306052"/>
            <a:chOff x="0" y="0"/>
            <a:chExt cx="24409400" cy="13741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19050"/>
            <a:ext cx="18288000" cy="1057278"/>
            <a:chOff x="0" y="0"/>
            <a:chExt cx="24384000" cy="1409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29724"/>
            <a:ext cx="18288000" cy="1057277"/>
            <a:chOff x="0" y="0"/>
            <a:chExt cx="24384000" cy="14097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9" id="9" descr="Netflix, โลโก้ ไอคอน ใน Vector Logo"/>
          <p:cNvSpPr/>
          <p:nvPr/>
        </p:nvSpPr>
        <p:spPr>
          <a:xfrm flipH="false" flipV="false" rot="0">
            <a:off x="320445" y="217208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4" y="0"/>
                </a:lnTo>
                <a:lnTo>
                  <a:pt x="593994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 descr="Magnifying glass with solid fill"/>
          <p:cNvSpPr/>
          <p:nvPr/>
        </p:nvSpPr>
        <p:spPr>
          <a:xfrm flipH="false" flipV="false" rot="0">
            <a:off x="16496886" y="360878"/>
            <a:ext cx="335513" cy="335512"/>
          </a:xfrm>
          <a:custGeom>
            <a:avLst/>
            <a:gdLst/>
            <a:ahLst/>
            <a:cxnLst/>
            <a:rect r="r" b="b" t="t" l="l"/>
            <a:pathLst>
              <a:path h="335512" w="335513">
                <a:moveTo>
                  <a:pt x="0" y="0"/>
                </a:moveTo>
                <a:lnTo>
                  <a:pt x="335513" y="0"/>
                </a:lnTo>
                <a:lnTo>
                  <a:pt x="335513" y="335512"/>
                </a:lnTo>
                <a:lnTo>
                  <a:pt x="0" y="335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628100" y="394487"/>
            <a:ext cx="345326" cy="282568"/>
            <a:chOff x="0" y="0"/>
            <a:chExt cx="460434" cy="3767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0375" cy="376809"/>
            </a:xfrm>
            <a:custGeom>
              <a:avLst/>
              <a:gdLst/>
              <a:ahLst/>
              <a:cxnLst/>
              <a:rect r="r" b="b" t="t" l="l"/>
              <a:pathLst>
                <a:path h="376809" w="460375">
                  <a:moveTo>
                    <a:pt x="0" y="36703"/>
                  </a:moveTo>
                  <a:cubicBezTo>
                    <a:pt x="0" y="16256"/>
                    <a:pt x="16764" y="0"/>
                    <a:pt x="36957" y="0"/>
                  </a:cubicBezTo>
                  <a:lnTo>
                    <a:pt x="423418" y="0"/>
                  </a:lnTo>
                  <a:lnTo>
                    <a:pt x="423418" y="12700"/>
                  </a:lnTo>
                  <a:lnTo>
                    <a:pt x="423418" y="0"/>
                  </a:lnTo>
                  <a:cubicBezTo>
                    <a:pt x="443738" y="0"/>
                    <a:pt x="460375" y="16256"/>
                    <a:pt x="460375" y="36703"/>
                  </a:cubicBezTo>
                  <a:lnTo>
                    <a:pt x="447675" y="36703"/>
                  </a:lnTo>
                  <a:lnTo>
                    <a:pt x="460375" y="36703"/>
                  </a:lnTo>
                  <a:lnTo>
                    <a:pt x="460375" y="340106"/>
                  </a:lnTo>
                  <a:lnTo>
                    <a:pt x="447675" y="340106"/>
                  </a:lnTo>
                  <a:lnTo>
                    <a:pt x="460375" y="340106"/>
                  </a:lnTo>
                  <a:cubicBezTo>
                    <a:pt x="460375" y="360553"/>
                    <a:pt x="443611" y="376809"/>
                    <a:pt x="423418" y="376809"/>
                  </a:cubicBezTo>
                  <a:lnTo>
                    <a:pt x="423418" y="364109"/>
                  </a:lnTo>
                  <a:lnTo>
                    <a:pt x="423418" y="376809"/>
                  </a:lnTo>
                  <a:lnTo>
                    <a:pt x="36957" y="376809"/>
                  </a:lnTo>
                  <a:lnTo>
                    <a:pt x="36957" y="364109"/>
                  </a:lnTo>
                  <a:lnTo>
                    <a:pt x="36957" y="376809"/>
                  </a:lnTo>
                  <a:cubicBezTo>
                    <a:pt x="16764" y="376809"/>
                    <a:pt x="0" y="360553"/>
                    <a:pt x="0" y="340106"/>
                  </a:cubicBezTo>
                  <a:lnTo>
                    <a:pt x="0" y="36703"/>
                  </a:lnTo>
                  <a:lnTo>
                    <a:pt x="12700" y="36703"/>
                  </a:lnTo>
                  <a:lnTo>
                    <a:pt x="0" y="36703"/>
                  </a:lnTo>
                  <a:moveTo>
                    <a:pt x="25400" y="36703"/>
                  </a:moveTo>
                  <a:lnTo>
                    <a:pt x="25400" y="340106"/>
                  </a:lnTo>
                  <a:lnTo>
                    <a:pt x="12700" y="340106"/>
                  </a:lnTo>
                  <a:lnTo>
                    <a:pt x="25400" y="340106"/>
                  </a:lnTo>
                  <a:cubicBezTo>
                    <a:pt x="25400" y="346202"/>
                    <a:pt x="30480" y="351409"/>
                    <a:pt x="36957" y="351409"/>
                  </a:cubicBezTo>
                  <a:lnTo>
                    <a:pt x="423418" y="351409"/>
                  </a:lnTo>
                  <a:cubicBezTo>
                    <a:pt x="430022" y="351409"/>
                    <a:pt x="434975" y="346202"/>
                    <a:pt x="434975" y="340106"/>
                  </a:cubicBezTo>
                  <a:lnTo>
                    <a:pt x="434975" y="36703"/>
                  </a:lnTo>
                  <a:cubicBezTo>
                    <a:pt x="434975" y="30607"/>
                    <a:pt x="429895" y="25400"/>
                    <a:pt x="423418" y="25400"/>
                  </a:cubicBezTo>
                  <a:lnTo>
                    <a:pt x="36957" y="25400"/>
                  </a:lnTo>
                  <a:lnTo>
                    <a:pt x="36957" y="12700"/>
                  </a:lnTo>
                  <a:lnTo>
                    <a:pt x="36957" y="25400"/>
                  </a:lnTo>
                  <a:cubicBezTo>
                    <a:pt x="30480" y="25400"/>
                    <a:pt x="25400" y="30607"/>
                    <a:pt x="25400" y="3670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255873" y="446076"/>
            <a:ext cx="600873" cy="281395"/>
            <a:chOff x="0" y="0"/>
            <a:chExt cx="801164" cy="3751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1116" cy="375158"/>
            </a:xfrm>
            <a:custGeom>
              <a:avLst/>
              <a:gdLst/>
              <a:ahLst/>
              <a:cxnLst/>
              <a:rect r="r" b="b" t="t" l="l"/>
              <a:pathLst>
                <a:path h="375158" w="801116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775589" y="0"/>
                  </a:lnTo>
                  <a:cubicBezTo>
                    <a:pt x="789686" y="0"/>
                    <a:pt x="801116" y="11430"/>
                    <a:pt x="801116" y="25527"/>
                  </a:cubicBezTo>
                  <a:lnTo>
                    <a:pt x="801116" y="349631"/>
                  </a:lnTo>
                  <a:cubicBezTo>
                    <a:pt x="801116" y="363728"/>
                    <a:pt x="789686" y="375158"/>
                    <a:pt x="775589" y="375158"/>
                  </a:cubicBezTo>
                  <a:lnTo>
                    <a:pt x="25527" y="375158"/>
                  </a:lnTo>
                  <a:cubicBezTo>
                    <a:pt x="11430" y="375158"/>
                    <a:pt x="0" y="363728"/>
                    <a:pt x="0" y="34963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15" id="15" descr="Wi-Fi with solid fill"/>
          <p:cNvSpPr/>
          <p:nvPr/>
        </p:nvSpPr>
        <p:spPr>
          <a:xfrm flipH="false" flipV="false" rot="2700000">
            <a:off x="15480232" y="393290"/>
            <a:ext cx="434985" cy="434985"/>
          </a:xfrm>
          <a:custGeom>
            <a:avLst/>
            <a:gdLst/>
            <a:ahLst/>
            <a:cxnLst/>
            <a:rect r="r" b="b" t="t" l="l"/>
            <a:pathLst>
              <a:path h="434985" w="434985">
                <a:moveTo>
                  <a:pt x="0" y="0"/>
                </a:moveTo>
                <a:lnTo>
                  <a:pt x="434986" y="0"/>
                </a:lnTo>
                <a:lnTo>
                  <a:pt x="434986" y="434985"/>
                </a:lnTo>
                <a:lnTo>
                  <a:pt x="0" y="434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383986" y="268282"/>
            <a:ext cx="500260" cy="496097"/>
          </a:xfrm>
          <a:custGeom>
            <a:avLst/>
            <a:gdLst/>
            <a:ahLst/>
            <a:cxnLst/>
            <a:rect r="r" b="b" t="t" l="l"/>
            <a:pathLst>
              <a:path h="496097" w="500260">
                <a:moveTo>
                  <a:pt x="0" y="0"/>
                </a:moveTo>
                <a:lnTo>
                  <a:pt x="500260" y="0"/>
                </a:lnTo>
                <a:lnTo>
                  <a:pt x="500260" y="496097"/>
                </a:lnTo>
                <a:lnTo>
                  <a:pt x="0" y="496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Image with solid fill"/>
          <p:cNvSpPr/>
          <p:nvPr/>
        </p:nvSpPr>
        <p:spPr>
          <a:xfrm flipH="false" flipV="false" rot="0">
            <a:off x="15214071" y="5391670"/>
            <a:ext cx="1000218" cy="1000218"/>
          </a:xfrm>
          <a:custGeom>
            <a:avLst/>
            <a:gdLst/>
            <a:ahLst/>
            <a:cxnLst/>
            <a:rect r="r" b="b" t="t" l="l"/>
            <a:pathLst>
              <a:path h="1000218" w="1000218">
                <a:moveTo>
                  <a:pt x="0" y="0"/>
                </a:moveTo>
                <a:lnTo>
                  <a:pt x="1000218" y="0"/>
                </a:lnTo>
                <a:lnTo>
                  <a:pt x="1000218" y="1000218"/>
                </a:lnTo>
                <a:lnTo>
                  <a:pt x="0" y="1000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1857" y="1187036"/>
            <a:ext cx="7407055" cy="4704744"/>
          </a:xfrm>
          <a:custGeom>
            <a:avLst/>
            <a:gdLst/>
            <a:ahLst/>
            <a:cxnLst/>
            <a:rect r="r" b="b" t="t" l="l"/>
            <a:pathLst>
              <a:path h="4704744" w="7407055">
                <a:moveTo>
                  <a:pt x="0" y="0"/>
                </a:moveTo>
                <a:lnTo>
                  <a:pt x="7407055" y="0"/>
                </a:lnTo>
                <a:lnTo>
                  <a:pt x="7407055" y="4704744"/>
                </a:lnTo>
                <a:lnTo>
                  <a:pt x="0" y="4704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62851" y="1187036"/>
            <a:ext cx="6969896" cy="4795733"/>
          </a:xfrm>
          <a:custGeom>
            <a:avLst/>
            <a:gdLst/>
            <a:ahLst/>
            <a:cxnLst/>
            <a:rect r="r" b="b" t="t" l="l"/>
            <a:pathLst>
              <a:path h="4795733" w="6969896">
                <a:moveTo>
                  <a:pt x="0" y="0"/>
                </a:moveTo>
                <a:lnTo>
                  <a:pt x="6969896" y="0"/>
                </a:lnTo>
                <a:lnTo>
                  <a:pt x="6969896" y="4795733"/>
                </a:lnTo>
                <a:lnTo>
                  <a:pt x="0" y="47957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825" t="0" r="-2825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0405" y="343357"/>
            <a:ext cx="14851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37453" y="173026"/>
            <a:ext cx="1485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Multi-Screen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26525" y="343357"/>
            <a:ext cx="14851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Minutes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773706" y="6135169"/>
            <a:ext cx="7790414" cy="3905377"/>
          </a:xfrm>
          <a:custGeom>
            <a:avLst/>
            <a:gdLst/>
            <a:ahLst/>
            <a:cxnLst/>
            <a:rect r="r" b="b" t="t" l="l"/>
            <a:pathLst>
              <a:path h="3905377" w="7790414">
                <a:moveTo>
                  <a:pt x="0" y="0"/>
                </a:moveTo>
                <a:lnTo>
                  <a:pt x="7790413" y="0"/>
                </a:lnTo>
                <a:lnTo>
                  <a:pt x="7790413" y="3905377"/>
                </a:lnTo>
                <a:lnTo>
                  <a:pt x="0" y="39053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643" y="-58058"/>
            <a:ext cx="18307050" cy="10306052"/>
            <a:chOff x="0" y="0"/>
            <a:chExt cx="24409400" cy="13741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19050"/>
            <a:ext cx="18288000" cy="1057278"/>
            <a:chOff x="0" y="0"/>
            <a:chExt cx="24384000" cy="1409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229724"/>
            <a:ext cx="18288000" cy="1057277"/>
            <a:chOff x="0" y="0"/>
            <a:chExt cx="24384000" cy="14097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71500" y="9473292"/>
            <a:ext cx="17145000" cy="68578"/>
            <a:chOff x="0" y="0"/>
            <a:chExt cx="22860000" cy="91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60000" cy="91440"/>
            </a:xfrm>
            <a:custGeom>
              <a:avLst/>
              <a:gdLst/>
              <a:ahLst/>
              <a:cxnLst/>
              <a:rect r="r" b="b" t="t" l="l"/>
              <a:pathLst>
                <a:path h="91440" w="22860000">
                  <a:moveTo>
                    <a:pt x="0" y="0"/>
                  </a:moveTo>
                  <a:lnTo>
                    <a:pt x="22860000" y="0"/>
                  </a:lnTo>
                  <a:lnTo>
                    <a:pt x="22860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E5091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517976" y="9397768"/>
            <a:ext cx="205740" cy="205740"/>
            <a:chOff x="0" y="0"/>
            <a:chExt cx="274320" cy="2743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4320" cy="274320"/>
            </a:xfrm>
            <a:custGeom>
              <a:avLst/>
              <a:gdLst/>
              <a:ahLst/>
              <a:cxnLst/>
              <a:rect r="r" b="b" t="t" l="l"/>
              <a:pathLst>
                <a:path h="274320" w="274320">
                  <a:moveTo>
                    <a:pt x="0" y="137160"/>
                  </a:moveTo>
                  <a:cubicBezTo>
                    <a:pt x="0" y="61468"/>
                    <a:pt x="61468" y="0"/>
                    <a:pt x="137160" y="0"/>
                  </a:cubicBezTo>
                  <a:cubicBezTo>
                    <a:pt x="212852" y="0"/>
                    <a:pt x="274320" y="61468"/>
                    <a:pt x="274320" y="137160"/>
                  </a:cubicBezTo>
                  <a:cubicBezTo>
                    <a:pt x="274320" y="212852"/>
                    <a:pt x="212852" y="274320"/>
                    <a:pt x="137160" y="274320"/>
                  </a:cubicBezTo>
                  <a:cubicBezTo>
                    <a:pt x="61468" y="274320"/>
                    <a:pt x="0" y="212852"/>
                    <a:pt x="0" y="137160"/>
                  </a:cubicBezTo>
                  <a:close/>
                </a:path>
              </a:pathLst>
            </a:custGeom>
            <a:solidFill>
              <a:srgbClr val="E50913"/>
            </a:solidFill>
          </p:spPr>
        </p:sp>
      </p:grpSp>
      <p:sp>
        <p:nvSpPr>
          <p:cNvPr name="Freeform 13" id="13" descr="Move outline"/>
          <p:cNvSpPr/>
          <p:nvPr/>
        </p:nvSpPr>
        <p:spPr>
          <a:xfrm flipH="false" flipV="false" rot="-2700000">
            <a:off x="17286014" y="9618322"/>
            <a:ext cx="568227" cy="568227"/>
          </a:xfrm>
          <a:custGeom>
            <a:avLst/>
            <a:gdLst/>
            <a:ahLst/>
            <a:cxnLst/>
            <a:rect r="r" b="b" t="t" l="l"/>
            <a:pathLst>
              <a:path h="568227" w="568227">
                <a:moveTo>
                  <a:pt x="0" y="0"/>
                </a:moveTo>
                <a:lnTo>
                  <a:pt x="568227" y="0"/>
                </a:lnTo>
                <a:lnTo>
                  <a:pt x="568227" y="568228"/>
                </a:lnTo>
                <a:lnTo>
                  <a:pt x="0" y="56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Subtitles outline"/>
          <p:cNvSpPr/>
          <p:nvPr/>
        </p:nvSpPr>
        <p:spPr>
          <a:xfrm flipH="false" flipV="false" rot="0">
            <a:off x="15652070" y="9682166"/>
            <a:ext cx="442800" cy="442800"/>
          </a:xfrm>
          <a:custGeom>
            <a:avLst/>
            <a:gdLst/>
            <a:ahLst/>
            <a:cxnLst/>
            <a:rect r="r" b="b" t="t" l="l"/>
            <a:pathLst>
              <a:path h="442800" w="442800">
                <a:moveTo>
                  <a:pt x="0" y="0"/>
                </a:moveTo>
                <a:lnTo>
                  <a:pt x="442800" y="0"/>
                </a:lnTo>
                <a:lnTo>
                  <a:pt x="442800" y="442800"/>
                </a:lnTo>
                <a:lnTo>
                  <a:pt x="0" y="44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End outline"/>
          <p:cNvSpPr/>
          <p:nvPr/>
        </p:nvSpPr>
        <p:spPr>
          <a:xfrm flipH="false" flipV="false" rot="0">
            <a:off x="16504126" y="9681034"/>
            <a:ext cx="442801" cy="442802"/>
          </a:xfrm>
          <a:custGeom>
            <a:avLst/>
            <a:gdLst/>
            <a:ahLst/>
            <a:cxnLst/>
            <a:rect r="r" b="b" t="t" l="l"/>
            <a:pathLst>
              <a:path h="442802" w="442801">
                <a:moveTo>
                  <a:pt x="0" y="0"/>
                </a:moveTo>
                <a:lnTo>
                  <a:pt x="442802" y="0"/>
                </a:lnTo>
                <a:lnTo>
                  <a:pt x="442802" y="442802"/>
                </a:lnTo>
                <a:lnTo>
                  <a:pt x="0" y="442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Pause outline"/>
          <p:cNvSpPr/>
          <p:nvPr/>
        </p:nvSpPr>
        <p:spPr>
          <a:xfrm flipH="false" flipV="false" rot="0">
            <a:off x="588927" y="9728711"/>
            <a:ext cx="188262" cy="312804"/>
          </a:xfrm>
          <a:custGeom>
            <a:avLst/>
            <a:gdLst/>
            <a:ahLst/>
            <a:cxnLst/>
            <a:rect r="r" b="b" t="t" l="l"/>
            <a:pathLst>
              <a:path h="312804" w="188262">
                <a:moveTo>
                  <a:pt x="0" y="0"/>
                </a:moveTo>
                <a:lnTo>
                  <a:pt x="188262" y="0"/>
                </a:lnTo>
                <a:lnTo>
                  <a:pt x="188262" y="312803"/>
                </a:lnTo>
                <a:lnTo>
                  <a:pt x="0" y="312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Sound Medium outline"/>
          <p:cNvSpPr/>
          <p:nvPr/>
        </p:nvSpPr>
        <p:spPr>
          <a:xfrm flipH="false" flipV="false" rot="0">
            <a:off x="1023165" y="9653739"/>
            <a:ext cx="448560" cy="448560"/>
          </a:xfrm>
          <a:custGeom>
            <a:avLst/>
            <a:gdLst/>
            <a:ahLst/>
            <a:cxnLst/>
            <a:rect r="r" b="b" t="t" l="l"/>
            <a:pathLst>
              <a:path h="448560" w="448560">
                <a:moveTo>
                  <a:pt x="0" y="0"/>
                </a:moveTo>
                <a:lnTo>
                  <a:pt x="448560" y="0"/>
                </a:lnTo>
                <a:lnTo>
                  <a:pt x="448560" y="448560"/>
                </a:lnTo>
                <a:lnTo>
                  <a:pt x="0" y="448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81059" y="1155768"/>
            <a:ext cx="12525883" cy="7975464"/>
          </a:xfrm>
          <a:custGeom>
            <a:avLst/>
            <a:gdLst/>
            <a:ahLst/>
            <a:cxnLst/>
            <a:rect r="r" b="b" t="t" l="l"/>
            <a:pathLst>
              <a:path h="7975464" w="12525883">
                <a:moveTo>
                  <a:pt x="0" y="0"/>
                </a:moveTo>
                <a:lnTo>
                  <a:pt x="12525882" y="0"/>
                </a:lnTo>
                <a:lnTo>
                  <a:pt x="12525882" y="7975464"/>
                </a:lnTo>
                <a:lnTo>
                  <a:pt x="0" y="7975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77640" y="257632"/>
            <a:ext cx="1033272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Minutes Watched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Freeform 3" id="3" descr="Popcorn spread on a red background"/>
          <p:cNvSpPr/>
          <p:nvPr/>
        </p:nvSpPr>
        <p:spPr>
          <a:xfrm flipH="true" flipV="false" rot="0">
            <a:off x="0" y="14728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69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85760" y="-6516"/>
            <a:ext cx="11353800" cy="10287000"/>
            <a:chOff x="0" y="0"/>
            <a:chExt cx="151384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3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5138400">
                  <a:moveTo>
                    <a:pt x="0" y="0"/>
                  </a:moveTo>
                  <a:lnTo>
                    <a:pt x="15138400" y="0"/>
                  </a:lnTo>
                  <a:lnTo>
                    <a:pt x="151384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5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0"/>
            </a:gradFill>
          </p:spPr>
        </p:sp>
      </p:grpSp>
      <p:sp>
        <p:nvSpPr>
          <p:cNvPr name="Freeform 6" id="6" descr="Netflix, โลโก้ ไอคอน ใน Vector Logo"/>
          <p:cNvSpPr/>
          <p:nvPr/>
        </p:nvSpPr>
        <p:spPr>
          <a:xfrm flipH="false" flipV="false" rot="0">
            <a:off x="754654" y="1479081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5" y="0"/>
                </a:lnTo>
                <a:lnTo>
                  <a:pt x="593995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0405" y="2073075"/>
            <a:ext cx="1948723" cy="548640"/>
            <a:chOff x="0" y="0"/>
            <a:chExt cx="2598298" cy="731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8420" cy="731520"/>
            </a:xfrm>
            <a:custGeom>
              <a:avLst/>
              <a:gdLst/>
              <a:ahLst/>
              <a:cxnLst/>
              <a:rect r="r" b="b" t="t" l="l"/>
              <a:pathLst>
                <a:path h="731520" w="259842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2510790" y="0"/>
                  </a:lnTo>
                  <a:cubicBezTo>
                    <a:pt x="2559177" y="0"/>
                    <a:pt x="2598420" y="39243"/>
                    <a:pt x="2598420" y="87630"/>
                  </a:cubicBezTo>
                  <a:lnTo>
                    <a:pt x="2598420" y="643890"/>
                  </a:lnTo>
                  <a:cubicBezTo>
                    <a:pt x="2598420" y="692277"/>
                    <a:pt x="2559177" y="731520"/>
                    <a:pt x="251079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45416" y="2149551"/>
            <a:ext cx="1195614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796525" y="2231591"/>
            <a:ext cx="238318" cy="205448"/>
            <a:chOff x="0" y="0"/>
            <a:chExt cx="317758" cy="2739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517737" y="2073075"/>
            <a:ext cx="2457449" cy="548640"/>
            <a:chOff x="0" y="0"/>
            <a:chExt cx="3276598" cy="731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76600" cy="731520"/>
            </a:xfrm>
            <a:custGeom>
              <a:avLst/>
              <a:gdLst/>
              <a:ahLst/>
              <a:cxnLst/>
              <a:rect r="r" b="b" t="t" l="l"/>
              <a:pathLst>
                <a:path h="731520" w="32766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3188970" y="0"/>
                  </a:lnTo>
                  <a:cubicBezTo>
                    <a:pt x="3237357" y="0"/>
                    <a:pt x="3276600" y="39243"/>
                    <a:pt x="3276600" y="87630"/>
                  </a:cubicBezTo>
                  <a:lnTo>
                    <a:pt x="3276600" y="643890"/>
                  </a:lnTo>
                  <a:cubicBezTo>
                    <a:pt x="3276600" y="692277"/>
                    <a:pt x="3237357" y="731520"/>
                    <a:pt x="31889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59985" y="2149551"/>
            <a:ext cx="1523731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My List</a:t>
            </a:r>
          </a:p>
        </p:txBody>
      </p:sp>
      <p:sp>
        <p:nvSpPr>
          <p:cNvPr name="Freeform 15" id="15" descr="Add outline"/>
          <p:cNvSpPr/>
          <p:nvPr/>
        </p:nvSpPr>
        <p:spPr>
          <a:xfrm flipH="false" flipV="false" rot="0">
            <a:off x="4034267" y="2207519"/>
            <a:ext cx="263814" cy="263814"/>
          </a:xfrm>
          <a:custGeom>
            <a:avLst/>
            <a:gdLst/>
            <a:ahLst/>
            <a:cxnLst/>
            <a:rect r="r" b="b" t="t" l="l"/>
            <a:pathLst>
              <a:path h="263814" w="263814">
                <a:moveTo>
                  <a:pt x="0" y="0"/>
                </a:moveTo>
                <a:lnTo>
                  <a:pt x="263814" y="0"/>
                </a:lnTo>
                <a:lnTo>
                  <a:pt x="263814" y="263814"/>
                </a:lnTo>
                <a:lnTo>
                  <a:pt x="0" y="26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-19050"/>
            <a:ext cx="18288000" cy="1057278"/>
            <a:chOff x="0" y="0"/>
            <a:chExt cx="24384000" cy="14097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9229724"/>
            <a:ext cx="18288000" cy="1057277"/>
            <a:chOff x="0" y="0"/>
            <a:chExt cx="24384000" cy="1409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20" id="20" descr="Netflix, โลโก้ ไอคอน ใน Vector Logo"/>
          <p:cNvSpPr/>
          <p:nvPr/>
        </p:nvSpPr>
        <p:spPr>
          <a:xfrm flipH="false" flipV="false" rot="0">
            <a:off x="320445" y="217208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4" y="0"/>
                </a:lnTo>
                <a:lnTo>
                  <a:pt x="593994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 descr="Magnifying glass with solid fill"/>
          <p:cNvSpPr/>
          <p:nvPr/>
        </p:nvSpPr>
        <p:spPr>
          <a:xfrm flipH="false" flipV="false" rot="0">
            <a:off x="16496886" y="360878"/>
            <a:ext cx="335513" cy="335512"/>
          </a:xfrm>
          <a:custGeom>
            <a:avLst/>
            <a:gdLst/>
            <a:ahLst/>
            <a:cxnLst/>
            <a:rect r="r" b="b" t="t" l="l"/>
            <a:pathLst>
              <a:path h="335512" w="335513">
                <a:moveTo>
                  <a:pt x="0" y="0"/>
                </a:moveTo>
                <a:lnTo>
                  <a:pt x="335513" y="0"/>
                </a:lnTo>
                <a:lnTo>
                  <a:pt x="335513" y="335512"/>
                </a:lnTo>
                <a:lnTo>
                  <a:pt x="0" y="335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628100" y="394487"/>
            <a:ext cx="345326" cy="282568"/>
            <a:chOff x="0" y="0"/>
            <a:chExt cx="460434" cy="376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0375" cy="376809"/>
            </a:xfrm>
            <a:custGeom>
              <a:avLst/>
              <a:gdLst/>
              <a:ahLst/>
              <a:cxnLst/>
              <a:rect r="r" b="b" t="t" l="l"/>
              <a:pathLst>
                <a:path h="376809" w="460375">
                  <a:moveTo>
                    <a:pt x="0" y="36703"/>
                  </a:moveTo>
                  <a:cubicBezTo>
                    <a:pt x="0" y="16256"/>
                    <a:pt x="16764" y="0"/>
                    <a:pt x="36957" y="0"/>
                  </a:cubicBezTo>
                  <a:lnTo>
                    <a:pt x="423418" y="0"/>
                  </a:lnTo>
                  <a:lnTo>
                    <a:pt x="423418" y="12700"/>
                  </a:lnTo>
                  <a:lnTo>
                    <a:pt x="423418" y="0"/>
                  </a:lnTo>
                  <a:cubicBezTo>
                    <a:pt x="443738" y="0"/>
                    <a:pt x="460375" y="16256"/>
                    <a:pt x="460375" y="36703"/>
                  </a:cubicBezTo>
                  <a:lnTo>
                    <a:pt x="447675" y="36703"/>
                  </a:lnTo>
                  <a:lnTo>
                    <a:pt x="460375" y="36703"/>
                  </a:lnTo>
                  <a:lnTo>
                    <a:pt x="460375" y="340106"/>
                  </a:lnTo>
                  <a:lnTo>
                    <a:pt x="447675" y="340106"/>
                  </a:lnTo>
                  <a:lnTo>
                    <a:pt x="460375" y="340106"/>
                  </a:lnTo>
                  <a:cubicBezTo>
                    <a:pt x="460375" y="360553"/>
                    <a:pt x="443611" y="376809"/>
                    <a:pt x="423418" y="376809"/>
                  </a:cubicBezTo>
                  <a:lnTo>
                    <a:pt x="423418" y="364109"/>
                  </a:lnTo>
                  <a:lnTo>
                    <a:pt x="423418" y="376809"/>
                  </a:lnTo>
                  <a:lnTo>
                    <a:pt x="36957" y="376809"/>
                  </a:lnTo>
                  <a:lnTo>
                    <a:pt x="36957" y="364109"/>
                  </a:lnTo>
                  <a:lnTo>
                    <a:pt x="36957" y="376809"/>
                  </a:lnTo>
                  <a:cubicBezTo>
                    <a:pt x="16764" y="376809"/>
                    <a:pt x="0" y="360553"/>
                    <a:pt x="0" y="340106"/>
                  </a:cubicBezTo>
                  <a:lnTo>
                    <a:pt x="0" y="36703"/>
                  </a:lnTo>
                  <a:lnTo>
                    <a:pt x="12700" y="36703"/>
                  </a:lnTo>
                  <a:lnTo>
                    <a:pt x="0" y="36703"/>
                  </a:lnTo>
                  <a:moveTo>
                    <a:pt x="25400" y="36703"/>
                  </a:moveTo>
                  <a:lnTo>
                    <a:pt x="25400" y="340106"/>
                  </a:lnTo>
                  <a:lnTo>
                    <a:pt x="12700" y="340106"/>
                  </a:lnTo>
                  <a:lnTo>
                    <a:pt x="25400" y="340106"/>
                  </a:lnTo>
                  <a:cubicBezTo>
                    <a:pt x="25400" y="346202"/>
                    <a:pt x="30480" y="351409"/>
                    <a:pt x="36957" y="351409"/>
                  </a:cubicBezTo>
                  <a:lnTo>
                    <a:pt x="423418" y="351409"/>
                  </a:lnTo>
                  <a:cubicBezTo>
                    <a:pt x="430022" y="351409"/>
                    <a:pt x="434975" y="346202"/>
                    <a:pt x="434975" y="340106"/>
                  </a:cubicBezTo>
                  <a:lnTo>
                    <a:pt x="434975" y="36703"/>
                  </a:lnTo>
                  <a:cubicBezTo>
                    <a:pt x="434975" y="30607"/>
                    <a:pt x="429895" y="25400"/>
                    <a:pt x="423418" y="25400"/>
                  </a:cubicBezTo>
                  <a:lnTo>
                    <a:pt x="36957" y="25400"/>
                  </a:lnTo>
                  <a:lnTo>
                    <a:pt x="36957" y="12700"/>
                  </a:lnTo>
                  <a:lnTo>
                    <a:pt x="36957" y="25400"/>
                  </a:lnTo>
                  <a:cubicBezTo>
                    <a:pt x="30480" y="25400"/>
                    <a:pt x="25400" y="30607"/>
                    <a:pt x="25400" y="3670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5255873" y="446076"/>
            <a:ext cx="600873" cy="281395"/>
            <a:chOff x="0" y="0"/>
            <a:chExt cx="801164" cy="3751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1116" cy="375158"/>
            </a:xfrm>
            <a:custGeom>
              <a:avLst/>
              <a:gdLst/>
              <a:ahLst/>
              <a:cxnLst/>
              <a:rect r="r" b="b" t="t" l="l"/>
              <a:pathLst>
                <a:path h="375158" w="801116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775589" y="0"/>
                  </a:lnTo>
                  <a:cubicBezTo>
                    <a:pt x="789686" y="0"/>
                    <a:pt x="801116" y="11430"/>
                    <a:pt x="801116" y="25527"/>
                  </a:cubicBezTo>
                  <a:lnTo>
                    <a:pt x="801116" y="349631"/>
                  </a:lnTo>
                  <a:cubicBezTo>
                    <a:pt x="801116" y="363728"/>
                    <a:pt x="789686" y="375158"/>
                    <a:pt x="775589" y="375158"/>
                  </a:cubicBezTo>
                  <a:lnTo>
                    <a:pt x="25527" y="375158"/>
                  </a:lnTo>
                  <a:cubicBezTo>
                    <a:pt x="11430" y="375158"/>
                    <a:pt x="0" y="363728"/>
                    <a:pt x="0" y="34963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26" id="26" descr="Wi-Fi with solid fill"/>
          <p:cNvSpPr/>
          <p:nvPr/>
        </p:nvSpPr>
        <p:spPr>
          <a:xfrm flipH="false" flipV="false" rot="2700000">
            <a:off x="15480232" y="393290"/>
            <a:ext cx="434985" cy="434985"/>
          </a:xfrm>
          <a:custGeom>
            <a:avLst/>
            <a:gdLst/>
            <a:ahLst/>
            <a:cxnLst/>
            <a:rect r="r" b="b" t="t" l="l"/>
            <a:pathLst>
              <a:path h="434985" w="434985">
                <a:moveTo>
                  <a:pt x="0" y="0"/>
                </a:moveTo>
                <a:lnTo>
                  <a:pt x="434986" y="0"/>
                </a:lnTo>
                <a:lnTo>
                  <a:pt x="434986" y="434985"/>
                </a:lnTo>
                <a:lnTo>
                  <a:pt x="0" y="434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383986" y="268282"/>
            <a:ext cx="500260" cy="496097"/>
          </a:xfrm>
          <a:custGeom>
            <a:avLst/>
            <a:gdLst/>
            <a:ahLst/>
            <a:cxnLst/>
            <a:rect r="r" b="b" t="t" l="l"/>
            <a:pathLst>
              <a:path h="496097" w="500260">
                <a:moveTo>
                  <a:pt x="0" y="0"/>
                </a:moveTo>
                <a:lnTo>
                  <a:pt x="500260" y="0"/>
                </a:lnTo>
                <a:lnTo>
                  <a:pt x="500260" y="496097"/>
                </a:lnTo>
                <a:lnTo>
                  <a:pt x="0" y="496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693318" y="10280484"/>
            <a:ext cx="10901364" cy="18928080"/>
            <a:chOff x="0" y="0"/>
            <a:chExt cx="14535152" cy="252374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535150" cy="25237439"/>
            </a:xfrm>
            <a:custGeom>
              <a:avLst/>
              <a:gdLst/>
              <a:ahLst/>
              <a:cxnLst/>
              <a:rect r="r" b="b" t="t" l="l"/>
              <a:pathLst>
                <a:path h="25237439" w="14535150">
                  <a:moveTo>
                    <a:pt x="0" y="0"/>
                  </a:moveTo>
                  <a:lnTo>
                    <a:pt x="14535150" y="0"/>
                  </a:lnTo>
                  <a:lnTo>
                    <a:pt x="14535150" y="25237439"/>
                  </a:lnTo>
                  <a:lnTo>
                    <a:pt x="0" y="252374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3693318" y="10880192"/>
            <a:ext cx="10901364" cy="4981111"/>
          </a:xfrm>
          <a:custGeom>
            <a:avLst/>
            <a:gdLst/>
            <a:ahLst/>
            <a:cxnLst/>
            <a:rect r="r" b="b" t="t" l="l"/>
            <a:pathLst>
              <a:path h="4981111" w="10901364">
                <a:moveTo>
                  <a:pt x="0" y="0"/>
                </a:moveTo>
                <a:lnTo>
                  <a:pt x="10901364" y="0"/>
                </a:lnTo>
                <a:lnTo>
                  <a:pt x="10901364" y="4981111"/>
                </a:lnTo>
                <a:lnTo>
                  <a:pt x="0" y="49811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552" r="0" b="-11553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3693316" y="13965694"/>
            <a:ext cx="10901366" cy="1917380"/>
            <a:chOff x="0" y="0"/>
            <a:chExt cx="14535154" cy="255650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535150" cy="2556510"/>
            </a:xfrm>
            <a:custGeom>
              <a:avLst/>
              <a:gdLst/>
              <a:ahLst/>
              <a:cxnLst/>
              <a:rect r="r" b="b" t="t" l="l"/>
              <a:pathLst>
                <a:path h="2556510" w="14535150">
                  <a:moveTo>
                    <a:pt x="0" y="0"/>
                  </a:moveTo>
                  <a:lnTo>
                    <a:pt x="14535150" y="0"/>
                  </a:lnTo>
                  <a:lnTo>
                    <a:pt x="14535150" y="2556510"/>
                  </a:lnTo>
                  <a:lnTo>
                    <a:pt x="0" y="255651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10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162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866018" y="11855920"/>
            <a:ext cx="457200" cy="457200"/>
            <a:chOff x="0" y="0"/>
            <a:chExt cx="609600" cy="60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cubicBezTo>
                    <a:pt x="473075" y="0"/>
                    <a:pt x="609600" y="136525"/>
                    <a:pt x="609600" y="304800"/>
                  </a:cubicBezTo>
                  <a:cubicBezTo>
                    <a:pt x="609600" y="473075"/>
                    <a:pt x="473075" y="609600"/>
                    <a:pt x="304800" y="609600"/>
                  </a:cubicBezTo>
                  <a:cubicBezTo>
                    <a:pt x="136525" y="609600"/>
                    <a:pt x="0" y="473075"/>
                    <a:pt x="0" y="30480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968441" y="11986886"/>
            <a:ext cx="251449" cy="206749"/>
            <a:chOff x="0" y="0"/>
            <a:chExt cx="335266" cy="27566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5280" cy="275717"/>
            </a:xfrm>
            <a:custGeom>
              <a:avLst/>
              <a:gdLst/>
              <a:ahLst/>
              <a:cxnLst/>
              <a:rect r="r" b="b" t="t" l="l"/>
              <a:pathLst>
                <a:path h="275717" w="335280">
                  <a:moveTo>
                    <a:pt x="0" y="29718"/>
                  </a:moveTo>
                  <a:cubicBezTo>
                    <a:pt x="0" y="13081"/>
                    <a:pt x="13716" y="0"/>
                    <a:pt x="30099" y="0"/>
                  </a:cubicBezTo>
                  <a:lnTo>
                    <a:pt x="305181" y="0"/>
                  </a:lnTo>
                  <a:lnTo>
                    <a:pt x="305181" y="12700"/>
                  </a:lnTo>
                  <a:lnTo>
                    <a:pt x="305181" y="0"/>
                  </a:lnTo>
                  <a:cubicBezTo>
                    <a:pt x="321564" y="0"/>
                    <a:pt x="335280" y="13081"/>
                    <a:pt x="335280" y="29718"/>
                  </a:cubicBezTo>
                  <a:lnTo>
                    <a:pt x="322580" y="29718"/>
                  </a:lnTo>
                  <a:lnTo>
                    <a:pt x="335280" y="29718"/>
                  </a:lnTo>
                  <a:lnTo>
                    <a:pt x="335280" y="245872"/>
                  </a:lnTo>
                  <a:lnTo>
                    <a:pt x="322580" y="245872"/>
                  </a:lnTo>
                  <a:lnTo>
                    <a:pt x="335280" y="245872"/>
                  </a:lnTo>
                  <a:cubicBezTo>
                    <a:pt x="335280" y="262509"/>
                    <a:pt x="321564" y="275590"/>
                    <a:pt x="305181" y="275590"/>
                  </a:cubicBezTo>
                  <a:lnTo>
                    <a:pt x="305181" y="262890"/>
                  </a:lnTo>
                  <a:lnTo>
                    <a:pt x="305181" y="275590"/>
                  </a:lnTo>
                  <a:lnTo>
                    <a:pt x="30099" y="275590"/>
                  </a:lnTo>
                  <a:lnTo>
                    <a:pt x="30099" y="262890"/>
                  </a:lnTo>
                  <a:lnTo>
                    <a:pt x="30099" y="275590"/>
                  </a:lnTo>
                  <a:cubicBezTo>
                    <a:pt x="13716" y="275717"/>
                    <a:pt x="0" y="262509"/>
                    <a:pt x="0" y="245872"/>
                  </a:cubicBezTo>
                  <a:lnTo>
                    <a:pt x="0" y="29718"/>
                  </a:lnTo>
                  <a:lnTo>
                    <a:pt x="12700" y="29718"/>
                  </a:lnTo>
                  <a:lnTo>
                    <a:pt x="0" y="29718"/>
                  </a:lnTo>
                  <a:moveTo>
                    <a:pt x="25400" y="29718"/>
                  </a:moveTo>
                  <a:lnTo>
                    <a:pt x="25400" y="245872"/>
                  </a:lnTo>
                  <a:lnTo>
                    <a:pt x="12700" y="245872"/>
                  </a:lnTo>
                  <a:lnTo>
                    <a:pt x="25400" y="245872"/>
                  </a:lnTo>
                  <a:cubicBezTo>
                    <a:pt x="25400" y="248031"/>
                    <a:pt x="27305" y="250190"/>
                    <a:pt x="30099" y="250190"/>
                  </a:cubicBezTo>
                  <a:lnTo>
                    <a:pt x="305181" y="250190"/>
                  </a:lnTo>
                  <a:cubicBezTo>
                    <a:pt x="307975" y="250190"/>
                    <a:pt x="309880" y="248031"/>
                    <a:pt x="309880" y="245872"/>
                  </a:cubicBezTo>
                  <a:lnTo>
                    <a:pt x="309880" y="29718"/>
                  </a:lnTo>
                  <a:cubicBezTo>
                    <a:pt x="309880" y="27559"/>
                    <a:pt x="307975" y="25400"/>
                    <a:pt x="305181" y="25400"/>
                  </a:cubicBezTo>
                  <a:lnTo>
                    <a:pt x="30099" y="25400"/>
                  </a:lnTo>
                  <a:lnTo>
                    <a:pt x="30099" y="12700"/>
                  </a:lnTo>
                  <a:lnTo>
                    <a:pt x="30099" y="25400"/>
                  </a:lnTo>
                  <a:cubicBezTo>
                    <a:pt x="27305" y="25400"/>
                    <a:pt x="25400" y="27559"/>
                    <a:pt x="25400" y="297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3901643" y="12026373"/>
            <a:ext cx="232399" cy="200433"/>
            <a:chOff x="0" y="0"/>
            <a:chExt cx="309866" cy="26724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09753" cy="267208"/>
            </a:xfrm>
            <a:custGeom>
              <a:avLst/>
              <a:gdLst/>
              <a:ahLst/>
              <a:cxnLst/>
              <a:rect r="r" b="b" t="t" l="l"/>
              <a:pathLst>
                <a:path h="267208" w="309753">
                  <a:moveTo>
                    <a:pt x="0" y="18161"/>
                  </a:moveTo>
                  <a:cubicBezTo>
                    <a:pt x="0" y="8128"/>
                    <a:pt x="8128" y="0"/>
                    <a:pt x="18161" y="0"/>
                  </a:cubicBezTo>
                  <a:lnTo>
                    <a:pt x="291592" y="0"/>
                  </a:lnTo>
                  <a:cubicBezTo>
                    <a:pt x="301625" y="0"/>
                    <a:pt x="309753" y="8128"/>
                    <a:pt x="309753" y="18161"/>
                  </a:cubicBezTo>
                  <a:lnTo>
                    <a:pt x="309753" y="249047"/>
                  </a:lnTo>
                  <a:cubicBezTo>
                    <a:pt x="309753" y="259080"/>
                    <a:pt x="301625" y="267208"/>
                    <a:pt x="291592" y="267208"/>
                  </a:cubicBezTo>
                  <a:lnTo>
                    <a:pt x="18161" y="267208"/>
                  </a:lnTo>
                  <a:cubicBezTo>
                    <a:pt x="8128" y="267208"/>
                    <a:pt x="0" y="259080"/>
                    <a:pt x="0" y="249047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39" id="39" descr="Wi-Fi with solid fill"/>
          <p:cNvSpPr/>
          <p:nvPr/>
        </p:nvSpPr>
        <p:spPr>
          <a:xfrm flipH="false" flipV="false" rot="2700000">
            <a:off x="13865859" y="11988774"/>
            <a:ext cx="309831" cy="309831"/>
          </a:xfrm>
          <a:custGeom>
            <a:avLst/>
            <a:gdLst/>
            <a:ahLst/>
            <a:cxnLst/>
            <a:rect r="r" b="b" t="t" l="l"/>
            <a:pathLst>
              <a:path h="309831" w="309831">
                <a:moveTo>
                  <a:pt x="0" y="0"/>
                </a:moveTo>
                <a:lnTo>
                  <a:pt x="309831" y="0"/>
                </a:lnTo>
                <a:lnTo>
                  <a:pt x="309831" y="309831"/>
                </a:lnTo>
                <a:lnTo>
                  <a:pt x="0" y="309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831236" y="11135167"/>
            <a:ext cx="525860" cy="525860"/>
          </a:xfrm>
          <a:custGeom>
            <a:avLst/>
            <a:gdLst/>
            <a:ahLst/>
            <a:cxnLst/>
            <a:rect r="r" b="b" t="t" l="l"/>
            <a:pathLst>
              <a:path h="525860" w="525860">
                <a:moveTo>
                  <a:pt x="0" y="0"/>
                </a:moveTo>
                <a:lnTo>
                  <a:pt x="525860" y="0"/>
                </a:lnTo>
                <a:lnTo>
                  <a:pt x="525860" y="525860"/>
                </a:lnTo>
                <a:lnTo>
                  <a:pt x="0" y="5258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 descr="Netflix, โลโก้ ไอคอน ใน Vector Logo"/>
          <p:cNvSpPr/>
          <p:nvPr/>
        </p:nvSpPr>
        <p:spPr>
          <a:xfrm flipH="false" flipV="false" rot="0">
            <a:off x="4574404" y="14900319"/>
            <a:ext cx="310424" cy="310424"/>
          </a:xfrm>
          <a:custGeom>
            <a:avLst/>
            <a:gdLst/>
            <a:ahLst/>
            <a:cxnLst/>
            <a:rect r="r" b="b" t="t" l="l"/>
            <a:pathLst>
              <a:path h="310424" w="310424">
                <a:moveTo>
                  <a:pt x="0" y="0"/>
                </a:moveTo>
                <a:lnTo>
                  <a:pt x="310424" y="0"/>
                </a:lnTo>
                <a:lnTo>
                  <a:pt x="310424" y="310424"/>
                </a:lnTo>
                <a:lnTo>
                  <a:pt x="0" y="31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4574404" y="17329222"/>
            <a:ext cx="4562452" cy="548640"/>
            <a:chOff x="0" y="0"/>
            <a:chExt cx="6083270" cy="73152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083300" cy="731520"/>
            </a:xfrm>
            <a:custGeom>
              <a:avLst/>
              <a:gdLst/>
              <a:ahLst/>
              <a:cxnLst/>
              <a:rect r="r" b="b" t="t" l="l"/>
              <a:pathLst>
                <a:path h="731520" w="60833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5995670" y="0"/>
                  </a:lnTo>
                  <a:cubicBezTo>
                    <a:pt x="6044057" y="0"/>
                    <a:pt x="6083300" y="39243"/>
                    <a:pt x="6083300" y="87630"/>
                  </a:cubicBezTo>
                  <a:lnTo>
                    <a:pt x="6083300" y="643890"/>
                  </a:lnTo>
                  <a:cubicBezTo>
                    <a:pt x="6083300" y="692277"/>
                    <a:pt x="6044057" y="731520"/>
                    <a:pt x="59956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823969" y="17406930"/>
            <a:ext cx="2230960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Download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021813" y="17488653"/>
            <a:ext cx="128769" cy="185502"/>
            <a:chOff x="0" y="0"/>
            <a:chExt cx="171692" cy="247336"/>
          </a:xfrm>
        </p:grpSpPr>
        <p:sp>
          <p:nvSpPr>
            <p:cNvPr name="Freeform 46" id="46" descr="Arrow Down with solid fill"/>
            <p:cNvSpPr/>
            <p:nvPr/>
          </p:nvSpPr>
          <p:spPr>
            <a:xfrm flipH="false" flipV="false" rot="0">
              <a:off x="-1397" y="0"/>
              <a:ext cx="174625" cy="248920"/>
            </a:xfrm>
            <a:custGeom>
              <a:avLst/>
              <a:gdLst/>
              <a:ahLst/>
              <a:cxnLst/>
              <a:rect r="r" b="b" t="t" l="l"/>
              <a:pathLst>
                <a:path h="248920" w="174625">
                  <a:moveTo>
                    <a:pt x="72009" y="0"/>
                  </a:moveTo>
                  <a:lnTo>
                    <a:pt x="102362" y="0"/>
                  </a:lnTo>
                  <a:lnTo>
                    <a:pt x="102362" y="195834"/>
                  </a:lnTo>
                  <a:lnTo>
                    <a:pt x="147320" y="150876"/>
                  </a:lnTo>
                  <a:cubicBezTo>
                    <a:pt x="147447" y="150749"/>
                    <a:pt x="147701" y="150495"/>
                    <a:pt x="147828" y="150368"/>
                  </a:cubicBezTo>
                  <a:cubicBezTo>
                    <a:pt x="153670" y="144780"/>
                    <a:pt x="162941" y="145034"/>
                    <a:pt x="168529" y="150876"/>
                  </a:cubicBezTo>
                  <a:cubicBezTo>
                    <a:pt x="168656" y="151003"/>
                    <a:pt x="168910" y="151257"/>
                    <a:pt x="169037" y="151384"/>
                  </a:cubicBezTo>
                  <a:cubicBezTo>
                    <a:pt x="174625" y="157226"/>
                    <a:pt x="174371" y="166497"/>
                    <a:pt x="168529" y="172085"/>
                  </a:cubicBezTo>
                  <a:lnTo>
                    <a:pt x="97790" y="242824"/>
                  </a:lnTo>
                  <a:cubicBezTo>
                    <a:pt x="97663" y="242951"/>
                    <a:pt x="97409" y="243205"/>
                    <a:pt x="97282" y="243332"/>
                  </a:cubicBezTo>
                  <a:cubicBezTo>
                    <a:pt x="91440" y="248920"/>
                    <a:pt x="82169" y="248666"/>
                    <a:pt x="76581" y="242824"/>
                  </a:cubicBezTo>
                  <a:lnTo>
                    <a:pt x="5842" y="172085"/>
                  </a:lnTo>
                  <a:cubicBezTo>
                    <a:pt x="0" y="166243"/>
                    <a:pt x="0" y="156718"/>
                    <a:pt x="5842" y="150876"/>
                  </a:cubicBezTo>
                  <a:cubicBezTo>
                    <a:pt x="11684" y="145034"/>
                    <a:pt x="21209" y="145034"/>
                    <a:pt x="27051" y="150876"/>
                  </a:cubicBezTo>
                  <a:lnTo>
                    <a:pt x="72009" y="1958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7" id="47"/>
          <p:cNvSpPr/>
          <p:nvPr/>
        </p:nvSpPr>
        <p:spPr>
          <a:xfrm rot="470502">
            <a:off x="6005913" y="17704874"/>
            <a:ext cx="16056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8" id="48" descr="Send outline"/>
          <p:cNvSpPr/>
          <p:nvPr/>
        </p:nvSpPr>
        <p:spPr>
          <a:xfrm flipH="false" flipV="false" rot="0">
            <a:off x="7419705" y="19374753"/>
            <a:ext cx="403170" cy="403170"/>
          </a:xfrm>
          <a:custGeom>
            <a:avLst/>
            <a:gdLst/>
            <a:ahLst/>
            <a:cxnLst/>
            <a:rect r="r" b="b" t="t" l="l"/>
            <a:pathLst>
              <a:path h="403170" w="403170">
                <a:moveTo>
                  <a:pt x="0" y="0"/>
                </a:moveTo>
                <a:lnTo>
                  <a:pt x="403170" y="0"/>
                </a:lnTo>
                <a:lnTo>
                  <a:pt x="403170" y="403170"/>
                </a:lnTo>
                <a:lnTo>
                  <a:pt x="0" y="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 descr="Thumbs up sign outline"/>
          <p:cNvSpPr/>
          <p:nvPr/>
        </p:nvSpPr>
        <p:spPr>
          <a:xfrm flipH="false" flipV="false" rot="0">
            <a:off x="6322320" y="19333383"/>
            <a:ext cx="444540" cy="444540"/>
          </a:xfrm>
          <a:custGeom>
            <a:avLst/>
            <a:gdLst/>
            <a:ahLst/>
            <a:cxnLst/>
            <a:rect r="r" b="b" t="t" l="l"/>
            <a:pathLst>
              <a:path h="444540" w="444540">
                <a:moveTo>
                  <a:pt x="0" y="0"/>
                </a:moveTo>
                <a:lnTo>
                  <a:pt x="444540" y="0"/>
                </a:lnTo>
                <a:lnTo>
                  <a:pt x="444540" y="444540"/>
                </a:lnTo>
                <a:lnTo>
                  <a:pt x="0" y="4445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5161890" y="19381383"/>
            <a:ext cx="371839" cy="371839"/>
            <a:chOff x="0" y="0"/>
            <a:chExt cx="495786" cy="49578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65659" y="65659"/>
              <a:ext cx="364363" cy="364363"/>
            </a:xfrm>
            <a:custGeom>
              <a:avLst/>
              <a:gdLst/>
              <a:ahLst/>
              <a:cxnLst/>
              <a:rect r="r" b="b" t="t" l="l"/>
              <a:pathLst>
                <a:path h="364363" w="364363">
                  <a:moveTo>
                    <a:pt x="0" y="166751"/>
                  </a:moveTo>
                  <a:lnTo>
                    <a:pt x="166751" y="166751"/>
                  </a:lnTo>
                  <a:lnTo>
                    <a:pt x="166751" y="0"/>
                  </a:lnTo>
                  <a:lnTo>
                    <a:pt x="197612" y="0"/>
                  </a:lnTo>
                  <a:lnTo>
                    <a:pt x="197612" y="166751"/>
                  </a:lnTo>
                  <a:lnTo>
                    <a:pt x="364363" y="166751"/>
                  </a:lnTo>
                  <a:lnTo>
                    <a:pt x="364363" y="197612"/>
                  </a:lnTo>
                  <a:lnTo>
                    <a:pt x="197739" y="197612"/>
                  </a:lnTo>
                  <a:lnTo>
                    <a:pt x="197739" y="364363"/>
                  </a:lnTo>
                  <a:lnTo>
                    <a:pt x="166751" y="364363"/>
                  </a:lnTo>
                  <a:lnTo>
                    <a:pt x="166751" y="197739"/>
                  </a:lnTo>
                  <a:lnTo>
                    <a:pt x="0" y="19773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4574404" y="16613828"/>
            <a:ext cx="4562452" cy="548640"/>
            <a:chOff x="0" y="0"/>
            <a:chExt cx="6083270" cy="7315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083300" cy="731520"/>
            </a:xfrm>
            <a:custGeom>
              <a:avLst/>
              <a:gdLst/>
              <a:ahLst/>
              <a:cxnLst/>
              <a:rect r="r" b="b" t="t" l="l"/>
              <a:pathLst>
                <a:path h="731520" w="60833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5995670" y="0"/>
                  </a:lnTo>
                  <a:cubicBezTo>
                    <a:pt x="6044057" y="0"/>
                    <a:pt x="6083300" y="39243"/>
                    <a:pt x="6083300" y="87630"/>
                  </a:cubicBezTo>
                  <a:lnTo>
                    <a:pt x="6083300" y="643890"/>
                  </a:lnTo>
                  <a:cubicBezTo>
                    <a:pt x="6083300" y="692277"/>
                    <a:pt x="6044057" y="731520"/>
                    <a:pt x="59956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6510149" y="16692642"/>
            <a:ext cx="868128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55" id="55"/>
          <p:cNvGrpSpPr/>
          <p:nvPr/>
        </p:nvGrpSpPr>
        <p:grpSpPr>
          <a:xfrm rot="5400000">
            <a:off x="6319984" y="16769553"/>
            <a:ext cx="238319" cy="205447"/>
            <a:chOff x="0" y="0"/>
            <a:chExt cx="317758" cy="27393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AutoShape 57" id="57"/>
          <p:cNvSpPr/>
          <p:nvPr/>
        </p:nvSpPr>
        <p:spPr>
          <a:xfrm rot="110744">
            <a:off x="4591089" y="20716323"/>
            <a:ext cx="1774366" cy="0"/>
          </a:xfrm>
          <a:prstGeom prst="line">
            <a:avLst/>
          </a:prstGeom>
          <a:ln cap="rnd" w="28575">
            <a:solidFill>
              <a:srgbClr val="E509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rot="3579">
            <a:off x="4569640" y="22450954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9" id="59"/>
          <p:cNvSpPr/>
          <p:nvPr/>
        </p:nvSpPr>
        <p:spPr>
          <a:xfrm flipH="false" flipV="false" rot="0">
            <a:off x="4564879" y="22670817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9"/>
                </a:lnTo>
                <a:lnTo>
                  <a:pt x="0" y="13542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0" id="60"/>
          <p:cNvSpPr/>
          <p:nvPr/>
        </p:nvSpPr>
        <p:spPr>
          <a:xfrm rot="586944">
            <a:off x="13680010" y="23284408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rot="3579">
            <a:off x="4569640" y="24647247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2" id="62"/>
          <p:cNvSpPr/>
          <p:nvPr/>
        </p:nvSpPr>
        <p:spPr>
          <a:xfrm flipH="false" flipV="false" rot="0">
            <a:off x="4564879" y="24867110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8"/>
                </a:lnTo>
                <a:lnTo>
                  <a:pt x="0" y="135423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3" id="63"/>
          <p:cNvSpPr/>
          <p:nvPr/>
        </p:nvSpPr>
        <p:spPr>
          <a:xfrm rot="586944">
            <a:off x="13680010" y="25480701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rot="3579">
            <a:off x="4569640" y="26811111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5" id="65"/>
          <p:cNvSpPr/>
          <p:nvPr/>
        </p:nvSpPr>
        <p:spPr>
          <a:xfrm flipH="false" flipV="false" rot="0">
            <a:off x="4564879" y="27030974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9"/>
                </a:lnTo>
                <a:lnTo>
                  <a:pt x="0" y="13542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6" id="66"/>
          <p:cNvSpPr/>
          <p:nvPr/>
        </p:nvSpPr>
        <p:spPr>
          <a:xfrm rot="586944">
            <a:off x="13680010" y="27644565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rot="983372">
            <a:off x="7003562" y="20716323"/>
            <a:ext cx="202540" cy="0"/>
          </a:xfrm>
          <a:prstGeom prst="line">
            <a:avLst/>
          </a:prstGeom>
          <a:ln cap="rnd" w="2857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846542" y="2983972"/>
            <a:ext cx="8968612" cy="5931427"/>
          </a:xfrm>
          <a:custGeom>
            <a:avLst/>
            <a:gdLst/>
            <a:ahLst/>
            <a:cxnLst/>
            <a:rect r="r" b="b" t="t" l="l"/>
            <a:pathLst>
              <a:path h="5931427" w="8968612">
                <a:moveTo>
                  <a:pt x="0" y="0"/>
                </a:moveTo>
                <a:lnTo>
                  <a:pt x="8968612" y="0"/>
                </a:lnTo>
                <a:lnTo>
                  <a:pt x="8968612" y="5931426"/>
                </a:lnTo>
                <a:lnTo>
                  <a:pt x="0" y="593142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885" t="0" r="-1885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0181085" y="1298106"/>
            <a:ext cx="7706781" cy="7083892"/>
          </a:xfrm>
          <a:custGeom>
            <a:avLst/>
            <a:gdLst/>
            <a:ahLst/>
            <a:cxnLst/>
            <a:rect r="r" b="b" t="t" l="l"/>
            <a:pathLst>
              <a:path h="7083892" w="7706781">
                <a:moveTo>
                  <a:pt x="0" y="0"/>
                </a:moveTo>
                <a:lnTo>
                  <a:pt x="7706781" y="0"/>
                </a:lnTo>
                <a:lnTo>
                  <a:pt x="7706781" y="7083893"/>
                </a:lnTo>
                <a:lnTo>
                  <a:pt x="0" y="708389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3212" t="-353" r="0" b="-353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452634" y="1460031"/>
            <a:ext cx="616765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>
                    <a:alpha val="49804"/>
                  </a:srgbClr>
                </a:solidFill>
                <a:latin typeface="Arimo"/>
                <a:ea typeface="Arimo"/>
                <a:cs typeface="Arimo"/>
                <a:sym typeface="Arimo"/>
              </a:rPr>
              <a:t>Customer Support Interaction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90405" y="343357"/>
            <a:ext cx="148518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958465" y="262924"/>
            <a:ext cx="1485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Multi-Screen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791140" y="185739"/>
            <a:ext cx="148518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Customer Support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4524466" y="15551178"/>
            <a:ext cx="5699670" cy="9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Add Your Title Here</a:t>
            </a:r>
          </a:p>
          <a:p>
            <a:pPr algn="l">
              <a:lnSpc>
                <a:spcPts val="3750"/>
              </a:lnSpc>
            </a:pPr>
            <a:r>
              <a:rPr lang="en-US" sz="42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989822" y="14887377"/>
            <a:ext cx="2886348" cy="34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>
                    <a:alpha val="49804"/>
                  </a:srgbClr>
                </a:solidFill>
                <a:latin typeface="Arimo"/>
                <a:ea typeface="Arimo"/>
                <a:cs typeface="Arimo"/>
                <a:sym typeface="Arimo"/>
              </a:rPr>
              <a:t>slideative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566273" y="17998629"/>
            <a:ext cx="4723785" cy="8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</a:t>
            </a:r>
          </a:p>
          <a:p>
            <a:pPr algn="l">
              <a:lnSpc>
                <a:spcPts val="3000"/>
              </a:lnSpc>
            </a:pPr>
            <a:r>
              <a:rPr lang="en-US" sz="1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536464" y="19833243"/>
            <a:ext cx="1622691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My List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6110622" y="19833243"/>
            <a:ext cx="838710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Rate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201935" y="19833243"/>
            <a:ext cx="838710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Share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815154" y="16526032"/>
            <a:ext cx="4495936" cy="145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Text Text Text Text Text Text Text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566273" y="20760965"/>
            <a:ext cx="1894548" cy="61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Your Subtitle 1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947070" y="20760965"/>
            <a:ext cx="1894548" cy="61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Your Subtitle 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566272" y="21752474"/>
            <a:ext cx="5979332" cy="55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Heading Here Heading Here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022489" y="22789645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1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7022489" y="23085894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 Text Text Text Text Text Text Text Text Text Text Text Text Text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7022489" y="24985938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2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022489" y="25282187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022489" y="27149802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3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7022489" y="27446051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 Text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63540" y="10606527"/>
            <a:ext cx="7360920" cy="79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‘Netflix Inspired’</a:t>
            </a:r>
          </a:p>
          <a:p>
            <a:pPr algn="ctr">
              <a:lnSpc>
                <a:spcPts val="2879"/>
              </a:lnSpc>
            </a:pPr>
            <a:r>
              <a:rPr lang="en-US" sz="2400" spc="22">
                <a:solidFill>
                  <a:srgbClr val="BFBFB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PowerPoint Template by slideative</a:t>
            </a:r>
          </a:p>
        </p:txBody>
      </p:sp>
      <p:sp>
        <p:nvSpPr>
          <p:cNvPr name="Freeform 3" id="3" descr="Popcorn spread on a red background"/>
          <p:cNvSpPr/>
          <p:nvPr/>
        </p:nvSpPr>
        <p:spPr>
          <a:xfrm flipH="true" flipV="false" rot="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18288000" y="0"/>
                </a:moveTo>
                <a:lnTo>
                  <a:pt x="0" y="0"/>
                </a:lnTo>
                <a:lnTo>
                  <a:pt x="0" y="10286998"/>
                </a:lnTo>
                <a:lnTo>
                  <a:pt x="18288000" y="1028699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869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1353800" cy="10287000"/>
            <a:chOff x="0" y="0"/>
            <a:chExt cx="151384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384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5138400">
                  <a:moveTo>
                    <a:pt x="0" y="0"/>
                  </a:moveTo>
                  <a:lnTo>
                    <a:pt x="15138400" y="0"/>
                  </a:lnTo>
                  <a:lnTo>
                    <a:pt x="151384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5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00216" y="5428970"/>
            <a:ext cx="6685456" cy="85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</a:t>
            </a:r>
          </a:p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215" y="3710444"/>
            <a:ext cx="8495404" cy="173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66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Add Your Title Here</a:t>
            </a:r>
          </a:p>
          <a:p>
            <a:pPr algn="l">
              <a:lnSpc>
                <a:spcPts val="6750"/>
              </a:lnSpc>
            </a:pPr>
            <a:r>
              <a:rPr lang="en-US" sz="66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Text Text Text</a:t>
            </a:r>
          </a:p>
        </p:txBody>
      </p:sp>
      <p:sp>
        <p:nvSpPr>
          <p:cNvPr name="Freeform 8" id="8" descr="Netflix, โลโก้ ไอคอน ใน Vector Logo"/>
          <p:cNvSpPr/>
          <p:nvPr/>
        </p:nvSpPr>
        <p:spPr>
          <a:xfrm flipH="false" flipV="false" rot="0">
            <a:off x="965926" y="2778522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5" y="0"/>
                </a:lnTo>
                <a:lnTo>
                  <a:pt x="593995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8512" y="2833767"/>
            <a:ext cx="2886348" cy="5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>
                    <a:alpha val="49804"/>
                  </a:srgbClr>
                </a:solidFill>
                <a:latin typeface="Arimo"/>
                <a:ea typeface="Arimo"/>
                <a:cs typeface="Arimo"/>
                <a:sym typeface="Arimo"/>
              </a:rPr>
              <a:t>slideative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51652" y="6531276"/>
            <a:ext cx="1948723" cy="548640"/>
            <a:chOff x="0" y="0"/>
            <a:chExt cx="2598298" cy="731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98420" cy="731520"/>
            </a:xfrm>
            <a:custGeom>
              <a:avLst/>
              <a:gdLst/>
              <a:ahLst/>
              <a:cxnLst/>
              <a:rect r="r" b="b" t="t" l="l"/>
              <a:pathLst>
                <a:path h="731520" w="259842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2510790" y="0"/>
                  </a:lnTo>
                  <a:cubicBezTo>
                    <a:pt x="2559177" y="0"/>
                    <a:pt x="2598420" y="39243"/>
                    <a:pt x="2598420" y="87630"/>
                  </a:cubicBezTo>
                  <a:lnTo>
                    <a:pt x="2598420" y="643890"/>
                  </a:lnTo>
                  <a:cubicBezTo>
                    <a:pt x="2598420" y="692277"/>
                    <a:pt x="2559177" y="731520"/>
                    <a:pt x="251079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06662" y="6607752"/>
            <a:ext cx="1195614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557771" y="6689791"/>
            <a:ext cx="238318" cy="205448"/>
            <a:chOff x="0" y="0"/>
            <a:chExt cx="317758" cy="2739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278984" y="6531276"/>
            <a:ext cx="2457449" cy="548640"/>
            <a:chOff x="0" y="0"/>
            <a:chExt cx="3276598" cy="731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76600" cy="731520"/>
            </a:xfrm>
            <a:custGeom>
              <a:avLst/>
              <a:gdLst/>
              <a:ahLst/>
              <a:cxnLst/>
              <a:rect r="r" b="b" t="t" l="l"/>
              <a:pathLst>
                <a:path h="731520" w="3276600">
                  <a:moveTo>
                    <a:pt x="0" y="87630"/>
                  </a:moveTo>
                  <a:cubicBezTo>
                    <a:pt x="0" y="39243"/>
                    <a:pt x="39243" y="0"/>
                    <a:pt x="87630" y="0"/>
                  </a:cubicBezTo>
                  <a:lnTo>
                    <a:pt x="3188970" y="0"/>
                  </a:lnTo>
                  <a:cubicBezTo>
                    <a:pt x="3237357" y="0"/>
                    <a:pt x="3276600" y="39243"/>
                    <a:pt x="3276600" y="87630"/>
                  </a:cubicBezTo>
                  <a:lnTo>
                    <a:pt x="3276600" y="643890"/>
                  </a:lnTo>
                  <a:cubicBezTo>
                    <a:pt x="3276600" y="692277"/>
                    <a:pt x="3237357" y="731520"/>
                    <a:pt x="3188970" y="731520"/>
                  </a:cubicBezTo>
                  <a:lnTo>
                    <a:pt x="87630" y="731520"/>
                  </a:lnTo>
                  <a:cubicBezTo>
                    <a:pt x="39243" y="731520"/>
                    <a:pt x="0" y="692277"/>
                    <a:pt x="0" y="64389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921231" y="6607752"/>
            <a:ext cx="1523731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My List</a:t>
            </a:r>
          </a:p>
        </p:txBody>
      </p:sp>
      <p:sp>
        <p:nvSpPr>
          <p:cNvPr name="Freeform 18" id="18" descr="Add outline"/>
          <p:cNvSpPr/>
          <p:nvPr/>
        </p:nvSpPr>
        <p:spPr>
          <a:xfrm flipH="false" flipV="false" rot="0">
            <a:off x="3795513" y="6665719"/>
            <a:ext cx="263814" cy="263814"/>
          </a:xfrm>
          <a:custGeom>
            <a:avLst/>
            <a:gdLst/>
            <a:ahLst/>
            <a:cxnLst/>
            <a:rect r="r" b="b" t="t" l="l"/>
            <a:pathLst>
              <a:path h="263814" w="263814">
                <a:moveTo>
                  <a:pt x="0" y="0"/>
                </a:moveTo>
                <a:lnTo>
                  <a:pt x="263814" y="0"/>
                </a:lnTo>
                <a:lnTo>
                  <a:pt x="263814" y="263814"/>
                </a:lnTo>
                <a:lnTo>
                  <a:pt x="0" y="26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-1192674"/>
            <a:ext cx="18288000" cy="1057278"/>
            <a:chOff x="0" y="0"/>
            <a:chExt cx="24384000" cy="1409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10469416"/>
            <a:ext cx="18288000" cy="1057277"/>
            <a:chOff x="0" y="0"/>
            <a:chExt cx="24384000" cy="14097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384000" cy="1409700"/>
            </a:xfrm>
            <a:custGeom>
              <a:avLst/>
              <a:gdLst/>
              <a:ahLst/>
              <a:cxnLst/>
              <a:rect r="r" b="b" t="t" l="l"/>
              <a:pathLst>
                <a:path h="14097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23" id="23" descr="Netflix, โลโก้ ไอคอน ใน Vector Logo"/>
          <p:cNvSpPr/>
          <p:nvPr/>
        </p:nvSpPr>
        <p:spPr>
          <a:xfrm flipH="false" flipV="false" rot="0">
            <a:off x="320445" y="-975465"/>
            <a:ext cx="593994" cy="593994"/>
          </a:xfrm>
          <a:custGeom>
            <a:avLst/>
            <a:gdLst/>
            <a:ahLst/>
            <a:cxnLst/>
            <a:rect r="r" b="b" t="t" l="l"/>
            <a:pathLst>
              <a:path h="593994" w="593994">
                <a:moveTo>
                  <a:pt x="0" y="0"/>
                </a:moveTo>
                <a:lnTo>
                  <a:pt x="593994" y="0"/>
                </a:lnTo>
                <a:lnTo>
                  <a:pt x="593994" y="593994"/>
                </a:lnTo>
                <a:lnTo>
                  <a:pt x="0" y="59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 descr="Magnifying glass with solid fill"/>
          <p:cNvSpPr/>
          <p:nvPr/>
        </p:nvSpPr>
        <p:spPr>
          <a:xfrm flipH="false" flipV="false" rot="0">
            <a:off x="16496886" y="-831795"/>
            <a:ext cx="335513" cy="335512"/>
          </a:xfrm>
          <a:custGeom>
            <a:avLst/>
            <a:gdLst/>
            <a:ahLst/>
            <a:cxnLst/>
            <a:rect r="r" b="b" t="t" l="l"/>
            <a:pathLst>
              <a:path h="335512" w="335513">
                <a:moveTo>
                  <a:pt x="0" y="0"/>
                </a:moveTo>
                <a:lnTo>
                  <a:pt x="335513" y="0"/>
                </a:lnTo>
                <a:lnTo>
                  <a:pt x="335513" y="335512"/>
                </a:lnTo>
                <a:lnTo>
                  <a:pt x="0" y="335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5628100" y="-798186"/>
            <a:ext cx="345326" cy="282568"/>
            <a:chOff x="0" y="0"/>
            <a:chExt cx="460434" cy="376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0375" cy="376809"/>
            </a:xfrm>
            <a:custGeom>
              <a:avLst/>
              <a:gdLst/>
              <a:ahLst/>
              <a:cxnLst/>
              <a:rect r="r" b="b" t="t" l="l"/>
              <a:pathLst>
                <a:path h="376809" w="460375">
                  <a:moveTo>
                    <a:pt x="0" y="36703"/>
                  </a:moveTo>
                  <a:cubicBezTo>
                    <a:pt x="0" y="16256"/>
                    <a:pt x="16764" y="0"/>
                    <a:pt x="36957" y="0"/>
                  </a:cubicBezTo>
                  <a:lnTo>
                    <a:pt x="423418" y="0"/>
                  </a:lnTo>
                  <a:lnTo>
                    <a:pt x="423418" y="12700"/>
                  </a:lnTo>
                  <a:lnTo>
                    <a:pt x="423418" y="0"/>
                  </a:lnTo>
                  <a:cubicBezTo>
                    <a:pt x="443738" y="0"/>
                    <a:pt x="460375" y="16256"/>
                    <a:pt x="460375" y="36703"/>
                  </a:cubicBezTo>
                  <a:lnTo>
                    <a:pt x="447675" y="36703"/>
                  </a:lnTo>
                  <a:lnTo>
                    <a:pt x="460375" y="36703"/>
                  </a:lnTo>
                  <a:lnTo>
                    <a:pt x="460375" y="340106"/>
                  </a:lnTo>
                  <a:lnTo>
                    <a:pt x="447675" y="340106"/>
                  </a:lnTo>
                  <a:lnTo>
                    <a:pt x="460375" y="340106"/>
                  </a:lnTo>
                  <a:cubicBezTo>
                    <a:pt x="460375" y="360553"/>
                    <a:pt x="443611" y="376809"/>
                    <a:pt x="423418" y="376809"/>
                  </a:cubicBezTo>
                  <a:lnTo>
                    <a:pt x="423418" y="364109"/>
                  </a:lnTo>
                  <a:lnTo>
                    <a:pt x="423418" y="376809"/>
                  </a:lnTo>
                  <a:lnTo>
                    <a:pt x="36957" y="376809"/>
                  </a:lnTo>
                  <a:lnTo>
                    <a:pt x="36957" y="364109"/>
                  </a:lnTo>
                  <a:lnTo>
                    <a:pt x="36957" y="376809"/>
                  </a:lnTo>
                  <a:cubicBezTo>
                    <a:pt x="16764" y="376809"/>
                    <a:pt x="0" y="360553"/>
                    <a:pt x="0" y="340106"/>
                  </a:cubicBezTo>
                  <a:lnTo>
                    <a:pt x="0" y="36703"/>
                  </a:lnTo>
                  <a:lnTo>
                    <a:pt x="12700" y="36703"/>
                  </a:lnTo>
                  <a:lnTo>
                    <a:pt x="0" y="36703"/>
                  </a:lnTo>
                  <a:moveTo>
                    <a:pt x="25400" y="36703"/>
                  </a:moveTo>
                  <a:lnTo>
                    <a:pt x="25400" y="340106"/>
                  </a:lnTo>
                  <a:lnTo>
                    <a:pt x="12700" y="340106"/>
                  </a:lnTo>
                  <a:lnTo>
                    <a:pt x="25400" y="340106"/>
                  </a:lnTo>
                  <a:cubicBezTo>
                    <a:pt x="25400" y="346202"/>
                    <a:pt x="30480" y="351409"/>
                    <a:pt x="36957" y="351409"/>
                  </a:cubicBezTo>
                  <a:lnTo>
                    <a:pt x="423418" y="351409"/>
                  </a:lnTo>
                  <a:cubicBezTo>
                    <a:pt x="430022" y="351409"/>
                    <a:pt x="434975" y="346202"/>
                    <a:pt x="434975" y="340106"/>
                  </a:cubicBezTo>
                  <a:lnTo>
                    <a:pt x="434975" y="36703"/>
                  </a:lnTo>
                  <a:cubicBezTo>
                    <a:pt x="434975" y="30607"/>
                    <a:pt x="429895" y="25400"/>
                    <a:pt x="423418" y="25400"/>
                  </a:cubicBezTo>
                  <a:lnTo>
                    <a:pt x="36957" y="25400"/>
                  </a:lnTo>
                  <a:lnTo>
                    <a:pt x="36957" y="12700"/>
                  </a:lnTo>
                  <a:lnTo>
                    <a:pt x="36957" y="25400"/>
                  </a:lnTo>
                  <a:cubicBezTo>
                    <a:pt x="30480" y="25400"/>
                    <a:pt x="25400" y="30607"/>
                    <a:pt x="25400" y="3670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255873" y="-746596"/>
            <a:ext cx="600873" cy="281395"/>
            <a:chOff x="0" y="0"/>
            <a:chExt cx="801164" cy="3751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1116" cy="375158"/>
            </a:xfrm>
            <a:custGeom>
              <a:avLst/>
              <a:gdLst/>
              <a:ahLst/>
              <a:cxnLst/>
              <a:rect r="r" b="b" t="t" l="l"/>
              <a:pathLst>
                <a:path h="375158" w="801116">
                  <a:moveTo>
                    <a:pt x="0" y="25527"/>
                  </a:moveTo>
                  <a:cubicBezTo>
                    <a:pt x="0" y="11430"/>
                    <a:pt x="11430" y="0"/>
                    <a:pt x="25527" y="0"/>
                  </a:cubicBezTo>
                  <a:lnTo>
                    <a:pt x="775589" y="0"/>
                  </a:lnTo>
                  <a:cubicBezTo>
                    <a:pt x="789686" y="0"/>
                    <a:pt x="801116" y="11430"/>
                    <a:pt x="801116" y="25527"/>
                  </a:cubicBezTo>
                  <a:lnTo>
                    <a:pt x="801116" y="349631"/>
                  </a:lnTo>
                  <a:cubicBezTo>
                    <a:pt x="801116" y="363728"/>
                    <a:pt x="789686" y="375158"/>
                    <a:pt x="775589" y="375158"/>
                  </a:cubicBezTo>
                  <a:lnTo>
                    <a:pt x="25527" y="375158"/>
                  </a:lnTo>
                  <a:cubicBezTo>
                    <a:pt x="11430" y="375158"/>
                    <a:pt x="0" y="363728"/>
                    <a:pt x="0" y="34963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29" id="29" descr="Wi-Fi with solid fill"/>
          <p:cNvSpPr/>
          <p:nvPr/>
        </p:nvSpPr>
        <p:spPr>
          <a:xfrm flipH="false" flipV="false" rot="2700000">
            <a:off x="15480232" y="-799383"/>
            <a:ext cx="434985" cy="434985"/>
          </a:xfrm>
          <a:custGeom>
            <a:avLst/>
            <a:gdLst/>
            <a:ahLst/>
            <a:cxnLst/>
            <a:rect r="r" b="b" t="t" l="l"/>
            <a:pathLst>
              <a:path h="434985" w="434985">
                <a:moveTo>
                  <a:pt x="0" y="0"/>
                </a:moveTo>
                <a:lnTo>
                  <a:pt x="434985" y="0"/>
                </a:lnTo>
                <a:lnTo>
                  <a:pt x="434985" y="434985"/>
                </a:lnTo>
                <a:lnTo>
                  <a:pt x="0" y="4349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7383986" y="-924391"/>
            <a:ext cx="500260" cy="496097"/>
          </a:xfrm>
          <a:custGeom>
            <a:avLst/>
            <a:gdLst/>
            <a:ahLst/>
            <a:cxnLst/>
            <a:rect r="r" b="b" t="t" l="l"/>
            <a:pathLst>
              <a:path h="496097" w="500260">
                <a:moveTo>
                  <a:pt x="0" y="0"/>
                </a:moveTo>
                <a:lnTo>
                  <a:pt x="500260" y="0"/>
                </a:lnTo>
                <a:lnTo>
                  <a:pt x="500260" y="496097"/>
                </a:lnTo>
                <a:lnTo>
                  <a:pt x="0" y="496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" y="0"/>
            <a:ext cx="18287997" cy="10286998"/>
          </a:xfrm>
          <a:custGeom>
            <a:avLst/>
            <a:gdLst/>
            <a:ahLst/>
            <a:cxnLst/>
            <a:rect r="r" b="b" t="t" l="l"/>
            <a:pathLst>
              <a:path h="10286998" w="18287997">
                <a:moveTo>
                  <a:pt x="0" y="0"/>
                </a:moveTo>
                <a:lnTo>
                  <a:pt x="18287997" y="0"/>
                </a:lnTo>
                <a:lnTo>
                  <a:pt x="18287997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3693318" y="0"/>
            <a:ext cx="10901364" cy="18928080"/>
            <a:chOff x="0" y="0"/>
            <a:chExt cx="14535152" cy="252374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535150" cy="25237439"/>
            </a:xfrm>
            <a:custGeom>
              <a:avLst/>
              <a:gdLst/>
              <a:ahLst/>
              <a:cxnLst/>
              <a:rect r="r" b="b" t="t" l="l"/>
              <a:pathLst>
                <a:path h="25237439" w="14535150">
                  <a:moveTo>
                    <a:pt x="0" y="0"/>
                  </a:moveTo>
                  <a:lnTo>
                    <a:pt x="14535150" y="0"/>
                  </a:lnTo>
                  <a:lnTo>
                    <a:pt x="14535150" y="25237439"/>
                  </a:lnTo>
                  <a:lnTo>
                    <a:pt x="0" y="252374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3693316" y="3685210"/>
            <a:ext cx="10901366" cy="1917380"/>
            <a:chOff x="0" y="0"/>
            <a:chExt cx="14535154" cy="255650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535150" cy="2556510"/>
            </a:xfrm>
            <a:custGeom>
              <a:avLst/>
              <a:gdLst/>
              <a:ahLst/>
              <a:cxnLst/>
              <a:rect r="r" b="b" t="t" l="l"/>
              <a:pathLst>
                <a:path h="2556510" w="14535150">
                  <a:moveTo>
                    <a:pt x="0" y="0"/>
                  </a:moveTo>
                  <a:lnTo>
                    <a:pt x="14535150" y="0"/>
                  </a:lnTo>
                  <a:lnTo>
                    <a:pt x="14535150" y="2556510"/>
                  </a:lnTo>
                  <a:lnTo>
                    <a:pt x="0" y="2556510"/>
                  </a:lnTo>
                  <a:close/>
                </a:path>
              </a:pathLst>
            </a:custGeom>
            <a:gradFill rotWithShape="true">
              <a:gsLst>
                <a:gs pos="0">
                  <a:srgbClr val="010101">
                    <a:alpha val="100000"/>
                  </a:srgbClr>
                </a:gs>
                <a:gs pos="100000">
                  <a:srgbClr val="010101">
                    <a:alpha val="0"/>
                  </a:srgbClr>
                </a:gs>
              </a:gsLst>
              <a:lin ang="16200000"/>
            </a:gra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901643" y="1745889"/>
            <a:ext cx="232399" cy="200433"/>
            <a:chOff x="0" y="0"/>
            <a:chExt cx="309866" cy="26724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09753" cy="267208"/>
            </a:xfrm>
            <a:custGeom>
              <a:avLst/>
              <a:gdLst/>
              <a:ahLst/>
              <a:cxnLst/>
              <a:rect r="r" b="b" t="t" l="l"/>
              <a:pathLst>
                <a:path h="267208" w="309753">
                  <a:moveTo>
                    <a:pt x="0" y="18161"/>
                  </a:moveTo>
                  <a:cubicBezTo>
                    <a:pt x="0" y="8128"/>
                    <a:pt x="8128" y="0"/>
                    <a:pt x="18161" y="0"/>
                  </a:cubicBezTo>
                  <a:lnTo>
                    <a:pt x="291592" y="0"/>
                  </a:lnTo>
                  <a:cubicBezTo>
                    <a:pt x="301625" y="0"/>
                    <a:pt x="309753" y="8128"/>
                    <a:pt x="309753" y="18161"/>
                  </a:cubicBezTo>
                  <a:lnTo>
                    <a:pt x="309753" y="249047"/>
                  </a:lnTo>
                  <a:cubicBezTo>
                    <a:pt x="309753" y="259080"/>
                    <a:pt x="301625" y="267208"/>
                    <a:pt x="291592" y="267208"/>
                  </a:cubicBezTo>
                  <a:lnTo>
                    <a:pt x="18161" y="267208"/>
                  </a:lnTo>
                  <a:cubicBezTo>
                    <a:pt x="8128" y="267208"/>
                    <a:pt x="0" y="259080"/>
                    <a:pt x="0" y="249047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Freeform 38" id="38" descr="Netflix, โลโก้ ไอคอน ใน Vector Logo"/>
          <p:cNvSpPr/>
          <p:nvPr/>
        </p:nvSpPr>
        <p:spPr>
          <a:xfrm flipH="false" flipV="false" rot="0">
            <a:off x="4574404" y="4619835"/>
            <a:ext cx="310424" cy="310423"/>
          </a:xfrm>
          <a:custGeom>
            <a:avLst/>
            <a:gdLst/>
            <a:ahLst/>
            <a:cxnLst/>
            <a:rect r="r" b="b" t="t" l="l"/>
            <a:pathLst>
              <a:path h="310423" w="310424">
                <a:moveTo>
                  <a:pt x="0" y="0"/>
                </a:moveTo>
                <a:lnTo>
                  <a:pt x="310424" y="0"/>
                </a:lnTo>
                <a:lnTo>
                  <a:pt x="310424" y="310423"/>
                </a:lnTo>
                <a:lnTo>
                  <a:pt x="0" y="31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9" id="39" descr="Send outline"/>
          <p:cNvSpPr/>
          <p:nvPr/>
        </p:nvSpPr>
        <p:spPr>
          <a:xfrm flipH="false" flipV="false" rot="0">
            <a:off x="7419705" y="9094269"/>
            <a:ext cx="403170" cy="403170"/>
          </a:xfrm>
          <a:custGeom>
            <a:avLst/>
            <a:gdLst/>
            <a:ahLst/>
            <a:cxnLst/>
            <a:rect r="r" b="b" t="t" l="l"/>
            <a:pathLst>
              <a:path h="403170" w="403170">
                <a:moveTo>
                  <a:pt x="0" y="0"/>
                </a:moveTo>
                <a:lnTo>
                  <a:pt x="403170" y="0"/>
                </a:lnTo>
                <a:lnTo>
                  <a:pt x="403170" y="403170"/>
                </a:lnTo>
                <a:lnTo>
                  <a:pt x="0" y="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 descr="Thumbs up sign outline"/>
          <p:cNvSpPr/>
          <p:nvPr/>
        </p:nvSpPr>
        <p:spPr>
          <a:xfrm flipH="false" flipV="false" rot="0">
            <a:off x="6322320" y="9052899"/>
            <a:ext cx="444540" cy="444540"/>
          </a:xfrm>
          <a:custGeom>
            <a:avLst/>
            <a:gdLst/>
            <a:ahLst/>
            <a:cxnLst/>
            <a:rect r="r" b="b" t="t" l="l"/>
            <a:pathLst>
              <a:path h="444540" w="444540">
                <a:moveTo>
                  <a:pt x="0" y="0"/>
                </a:moveTo>
                <a:lnTo>
                  <a:pt x="444540" y="0"/>
                </a:lnTo>
                <a:lnTo>
                  <a:pt x="444540" y="444540"/>
                </a:lnTo>
                <a:lnTo>
                  <a:pt x="0" y="444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5161890" y="9100899"/>
            <a:ext cx="371839" cy="371839"/>
            <a:chOff x="0" y="0"/>
            <a:chExt cx="495786" cy="49578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5659" y="65659"/>
              <a:ext cx="364363" cy="364363"/>
            </a:xfrm>
            <a:custGeom>
              <a:avLst/>
              <a:gdLst/>
              <a:ahLst/>
              <a:cxnLst/>
              <a:rect r="r" b="b" t="t" l="l"/>
              <a:pathLst>
                <a:path h="364363" w="364363">
                  <a:moveTo>
                    <a:pt x="0" y="166751"/>
                  </a:moveTo>
                  <a:lnTo>
                    <a:pt x="166751" y="166751"/>
                  </a:lnTo>
                  <a:lnTo>
                    <a:pt x="166751" y="0"/>
                  </a:lnTo>
                  <a:lnTo>
                    <a:pt x="197612" y="0"/>
                  </a:lnTo>
                  <a:lnTo>
                    <a:pt x="197612" y="166751"/>
                  </a:lnTo>
                  <a:lnTo>
                    <a:pt x="364363" y="166751"/>
                  </a:lnTo>
                  <a:lnTo>
                    <a:pt x="364363" y="197612"/>
                  </a:lnTo>
                  <a:lnTo>
                    <a:pt x="197739" y="197612"/>
                  </a:lnTo>
                  <a:lnTo>
                    <a:pt x="197739" y="364363"/>
                  </a:lnTo>
                  <a:lnTo>
                    <a:pt x="166751" y="364363"/>
                  </a:lnTo>
                  <a:lnTo>
                    <a:pt x="166751" y="197739"/>
                  </a:lnTo>
                  <a:lnTo>
                    <a:pt x="0" y="19773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6510149" y="6412158"/>
            <a:ext cx="868128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Arimo"/>
                <a:ea typeface="Arimo"/>
                <a:cs typeface="Arimo"/>
                <a:sym typeface="Arimo"/>
              </a:rPr>
              <a:t>Play</a:t>
            </a:r>
          </a:p>
        </p:txBody>
      </p:sp>
      <p:grpSp>
        <p:nvGrpSpPr>
          <p:cNvPr name="Group 44" id="44"/>
          <p:cNvGrpSpPr/>
          <p:nvPr/>
        </p:nvGrpSpPr>
        <p:grpSpPr>
          <a:xfrm rot="5400000">
            <a:off x="6319984" y="6489069"/>
            <a:ext cx="238318" cy="205448"/>
            <a:chOff x="0" y="0"/>
            <a:chExt cx="317758" cy="2739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17754" cy="273939"/>
            </a:xfrm>
            <a:custGeom>
              <a:avLst/>
              <a:gdLst/>
              <a:ahLst/>
              <a:cxnLst/>
              <a:rect r="r" b="b" t="t" l="l"/>
              <a:pathLst>
                <a:path h="273939" w="317754">
                  <a:moveTo>
                    <a:pt x="0" y="273939"/>
                  </a:moveTo>
                  <a:lnTo>
                    <a:pt x="158877" y="0"/>
                  </a:lnTo>
                  <a:lnTo>
                    <a:pt x="317754" y="273939"/>
                  </a:lnTo>
                  <a:close/>
                </a:path>
              </a:pathLst>
            </a:custGeom>
            <a:solidFill>
              <a:srgbClr val="010101"/>
            </a:solidFill>
          </p:spPr>
        </p:sp>
      </p:grpSp>
      <p:sp>
        <p:nvSpPr>
          <p:cNvPr name="AutoShape 46" id="46"/>
          <p:cNvSpPr/>
          <p:nvPr/>
        </p:nvSpPr>
        <p:spPr>
          <a:xfrm rot="110744">
            <a:off x="4591089" y="10435839"/>
            <a:ext cx="1774366" cy="0"/>
          </a:xfrm>
          <a:prstGeom prst="line">
            <a:avLst/>
          </a:prstGeom>
          <a:ln cap="rnd" w="28575">
            <a:solidFill>
              <a:srgbClr val="E509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rot="3579">
            <a:off x="4569640" y="12170470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4564879" y="12390333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9"/>
                </a:lnTo>
                <a:lnTo>
                  <a:pt x="0" y="13542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9" id="49"/>
          <p:cNvSpPr/>
          <p:nvPr/>
        </p:nvSpPr>
        <p:spPr>
          <a:xfrm rot="586944">
            <a:off x="13680010" y="13003924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rot="3579">
            <a:off x="4569640" y="14366763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4564879" y="14586626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8"/>
                </a:lnTo>
                <a:lnTo>
                  <a:pt x="0" y="1354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2" id="52"/>
          <p:cNvSpPr/>
          <p:nvPr/>
        </p:nvSpPr>
        <p:spPr>
          <a:xfrm rot="586944">
            <a:off x="13680010" y="15200217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rot="3579">
            <a:off x="4569640" y="16530627"/>
            <a:ext cx="9148719" cy="0"/>
          </a:xfrm>
          <a:prstGeom prst="line">
            <a:avLst/>
          </a:prstGeom>
          <a:ln cap="rnd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4564879" y="16750490"/>
            <a:ext cx="2164048" cy="1354239"/>
          </a:xfrm>
          <a:custGeom>
            <a:avLst/>
            <a:gdLst/>
            <a:ahLst/>
            <a:cxnLst/>
            <a:rect r="r" b="b" t="t" l="l"/>
            <a:pathLst>
              <a:path h="1354239" w="2164048">
                <a:moveTo>
                  <a:pt x="0" y="0"/>
                </a:moveTo>
                <a:lnTo>
                  <a:pt x="2164049" y="0"/>
                </a:lnTo>
                <a:lnTo>
                  <a:pt x="2164049" y="1354238"/>
                </a:lnTo>
                <a:lnTo>
                  <a:pt x="0" y="13542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5" id="55"/>
          <p:cNvSpPr/>
          <p:nvPr/>
        </p:nvSpPr>
        <p:spPr>
          <a:xfrm rot="586944">
            <a:off x="13680010" y="17364081"/>
            <a:ext cx="20440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rot="983372">
            <a:off x="7003562" y="10435839"/>
            <a:ext cx="202540" cy="0"/>
          </a:xfrm>
          <a:prstGeom prst="line">
            <a:avLst/>
          </a:prstGeom>
          <a:ln cap="rnd" w="2857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7" id="57"/>
          <p:cNvSpPr/>
          <p:nvPr/>
        </p:nvSpPr>
        <p:spPr>
          <a:xfrm flipH="false" flipV="false" rot="0">
            <a:off x="133249" y="218413"/>
            <a:ext cx="9503158" cy="6293813"/>
          </a:xfrm>
          <a:custGeom>
            <a:avLst/>
            <a:gdLst/>
            <a:ahLst/>
            <a:cxnLst/>
            <a:rect r="r" b="b" t="t" l="l"/>
            <a:pathLst>
              <a:path h="6293813" w="9503158">
                <a:moveTo>
                  <a:pt x="0" y="0"/>
                </a:moveTo>
                <a:lnTo>
                  <a:pt x="9503158" y="0"/>
                </a:lnTo>
                <a:lnTo>
                  <a:pt x="9503158" y="6293813"/>
                </a:lnTo>
                <a:lnTo>
                  <a:pt x="0" y="629381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9833177" y="2365838"/>
            <a:ext cx="7937029" cy="7551129"/>
          </a:xfrm>
          <a:custGeom>
            <a:avLst/>
            <a:gdLst/>
            <a:ahLst/>
            <a:cxnLst/>
            <a:rect r="r" b="b" t="t" l="l"/>
            <a:pathLst>
              <a:path h="7551129" w="7937029">
                <a:moveTo>
                  <a:pt x="0" y="0"/>
                </a:moveTo>
                <a:lnTo>
                  <a:pt x="7937028" y="0"/>
                </a:lnTo>
                <a:lnTo>
                  <a:pt x="7937028" y="7551129"/>
                </a:lnTo>
                <a:lnTo>
                  <a:pt x="0" y="755112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1290405" y="-849315"/>
            <a:ext cx="1485180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Subtitle 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958465" y="-849315"/>
            <a:ext cx="1485180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Subtitle 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626525" y="-849315"/>
            <a:ext cx="1485180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Subtitle 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536464" y="9552759"/>
            <a:ext cx="1622691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My List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110622" y="9552759"/>
            <a:ext cx="838710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Rate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201935" y="9552759"/>
            <a:ext cx="838710" cy="21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A6A6A6">
                    <a:alpha val="60000"/>
                  </a:srgbClr>
                </a:solidFill>
                <a:latin typeface="Arimo"/>
                <a:ea typeface="Arimo"/>
                <a:cs typeface="Arimo"/>
                <a:sym typeface="Arimo"/>
              </a:rPr>
              <a:t>Share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566273" y="10480481"/>
            <a:ext cx="1894548" cy="61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Your Subtitle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947070" y="10480481"/>
            <a:ext cx="1894548" cy="61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Your Subtitle 2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566272" y="11471989"/>
            <a:ext cx="5979332" cy="55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808080"/>
                </a:solidFill>
                <a:latin typeface="Arimo"/>
                <a:ea typeface="Arimo"/>
                <a:cs typeface="Arimo"/>
                <a:sym typeface="Arimo"/>
              </a:rPr>
              <a:t>Heading Here Heading Here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022489" y="12509161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1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022489" y="12805410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 Text Text Text Text Text Text Text Text Text Text Text Text Text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022489" y="14705454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2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022489" y="15001702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022489" y="16869318"/>
            <a:ext cx="6317193" cy="37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01 Heading 3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022489" y="17165567"/>
            <a:ext cx="6317193" cy="9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 Text Text Text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Text Text Text Text Text Text Text Text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DAGYK1Oc28w</dc:identifier>
  <dcterms:modified xsi:type="dcterms:W3CDTF">2011-08-01T06:04:30Z</dcterms:modified>
  <cp:revision>1</cp:revision>
  <dc:title>Collecting and Analysing Data</dc:title>
</cp:coreProperties>
</file>